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9"/>
  </p:notesMasterIdLst>
  <p:handoutMasterIdLst>
    <p:handoutMasterId r:id="rId30"/>
  </p:handoutMasterIdLst>
  <p:sldIdLst>
    <p:sldId id="358" r:id="rId2"/>
    <p:sldId id="359" r:id="rId3"/>
    <p:sldId id="361" r:id="rId4"/>
    <p:sldId id="388" r:id="rId5"/>
    <p:sldId id="389" r:id="rId6"/>
    <p:sldId id="363" r:id="rId7"/>
    <p:sldId id="393" r:id="rId8"/>
    <p:sldId id="394" r:id="rId9"/>
    <p:sldId id="398" r:id="rId10"/>
    <p:sldId id="399" r:id="rId11"/>
    <p:sldId id="402" r:id="rId12"/>
    <p:sldId id="404" r:id="rId13"/>
    <p:sldId id="426" r:id="rId14"/>
    <p:sldId id="423" r:id="rId15"/>
    <p:sldId id="424" r:id="rId16"/>
    <p:sldId id="431" r:id="rId17"/>
    <p:sldId id="432" r:id="rId18"/>
    <p:sldId id="433" r:id="rId19"/>
    <p:sldId id="435" r:id="rId20"/>
    <p:sldId id="436" r:id="rId21"/>
    <p:sldId id="437" r:id="rId22"/>
    <p:sldId id="438" r:id="rId23"/>
    <p:sldId id="439" r:id="rId24"/>
    <p:sldId id="441" r:id="rId25"/>
    <p:sldId id="442" r:id="rId26"/>
    <p:sldId id="444" r:id="rId27"/>
    <p:sldId id="445" r:id="rId28"/>
  </p:sldIdLst>
  <p:sldSz cx="9144000" cy="6858000" type="screen4x3"/>
  <p:notesSz cx="7010400" cy="92964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8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35" autoAdjust="0"/>
    <p:restoredTop sz="79787" autoAdjust="0"/>
  </p:normalViewPr>
  <p:slideViewPr>
    <p:cSldViewPr>
      <p:cViewPr varScale="1">
        <p:scale>
          <a:sx n="102" d="100"/>
          <a:sy n="102" d="100"/>
        </p:scale>
        <p:origin x="1548" y="120"/>
      </p:cViewPr>
      <p:guideLst>
        <p:guide orient="horz" pos="2160"/>
        <p:guide pos="2880"/>
      </p:guideLst>
    </p:cSldViewPr>
  </p:slideViewPr>
  <p:outlineViewPr>
    <p:cViewPr>
      <p:scale>
        <a:sx n="33" d="100"/>
        <a:sy n="33" d="100"/>
      </p:scale>
      <p:origin x="0" y="1377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4" tIns="46586" rIns="93174" bIns="46586"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4" tIns="46586" rIns="93174" bIns="46586" rtlCol="0"/>
          <a:lstStyle>
            <a:lvl1pPr algn="r">
              <a:defRPr sz="1200"/>
            </a:lvl1pPr>
          </a:lstStyle>
          <a:p>
            <a:fld id="{C0446263-F062-40C7-81C7-33420CC8E8BC}" type="datetimeFigureOut">
              <a:rPr lang="en-US" smtClean="0"/>
              <a:t>10/23/2017</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4" tIns="46586" rIns="93174" bIns="46586"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4" tIns="46586" rIns="93174" bIns="46586" rtlCol="0" anchor="b"/>
          <a:lstStyle>
            <a:lvl1pPr algn="r">
              <a:defRPr sz="1200"/>
            </a:lvl1pPr>
          </a:lstStyle>
          <a:p>
            <a:fld id="{9C5AC433-FF07-4258-A8D2-71F895D89E01}" type="slidenum">
              <a:rPr lang="en-US" smtClean="0"/>
              <a:t>‹#›</a:t>
            </a:fld>
            <a:endParaRPr lang="en-US"/>
          </a:p>
        </p:txBody>
      </p:sp>
    </p:spTree>
    <p:extLst>
      <p:ext uri="{BB962C8B-B14F-4D97-AF65-F5344CB8AC3E}">
        <p14:creationId xmlns:p14="http://schemas.microsoft.com/office/powerpoint/2010/main" val="2919021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4" tIns="46586" rIns="93174" bIns="46586"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4" tIns="46586" rIns="93174" bIns="46586" rtlCol="0"/>
          <a:lstStyle>
            <a:lvl1pPr algn="r">
              <a:defRPr sz="1200"/>
            </a:lvl1pPr>
          </a:lstStyle>
          <a:p>
            <a:fld id="{B921A661-EDEC-4E69-92BB-BC7C58B48480}" type="datetimeFigureOut">
              <a:rPr lang="en-US" smtClean="0"/>
              <a:pPr/>
              <a:t>10/23/2017</a:t>
            </a:fld>
            <a:endParaRPr lang="en-US"/>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3174" tIns="46586" rIns="93174"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4" tIns="46586" rIns="93174" bIns="465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4" tIns="46586" rIns="93174" bIns="46586"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4" tIns="46586" rIns="93174" bIns="46586" rtlCol="0" anchor="b"/>
          <a:lstStyle>
            <a:lvl1pPr algn="r">
              <a:defRPr sz="1200"/>
            </a:lvl1pPr>
          </a:lstStyle>
          <a:p>
            <a:fld id="{D518CC88-7867-4D10-B791-4067D7C00546}" type="slidenum">
              <a:rPr lang="en-US" smtClean="0"/>
              <a:pPr/>
              <a:t>‹#›</a:t>
            </a:fld>
            <a:endParaRPr lang="en-US"/>
          </a:p>
        </p:txBody>
      </p:sp>
    </p:spTree>
    <p:extLst>
      <p:ext uri="{BB962C8B-B14F-4D97-AF65-F5344CB8AC3E}">
        <p14:creationId xmlns:p14="http://schemas.microsoft.com/office/powerpoint/2010/main" val="248027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Nociceptor#cite_note-Fields-6" TargetMode="External"/><Relationship Id="rId3" Type="http://schemas.openxmlformats.org/officeDocument/2006/relationships/hyperlink" Target="https://en.wikipedia.org/wiki/A_delta_fiber" TargetMode="External"/><Relationship Id="rId7" Type="http://schemas.openxmlformats.org/officeDocument/2006/relationships/hyperlink" Target="https://en.wikipedia.org/wiki/Pain_wind-up"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Tetanus" TargetMode="External"/><Relationship Id="rId5" Type="http://schemas.openxmlformats.org/officeDocument/2006/relationships/hyperlink" Target="https://en.wikipedia.org/wiki/Nociceptor#cite_note-5" TargetMode="External"/><Relationship Id="rId4" Type="http://schemas.openxmlformats.org/officeDocument/2006/relationships/hyperlink" Target="https://en.wikipedia.org/wiki/C_fiber"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http://media.pearsoncmg.com/bc/bc_freeman_biosci_3/web_animations/vertebrate_eye/46_A01.swf</a:t>
            </a:r>
            <a:endParaRPr lang="en-US"/>
          </a:p>
        </p:txBody>
      </p:sp>
      <p:sp>
        <p:nvSpPr>
          <p:cNvPr id="4" name="Slide Number Placeholder 3"/>
          <p:cNvSpPr>
            <a:spLocks noGrp="1"/>
          </p:cNvSpPr>
          <p:nvPr>
            <p:ph type="sldNum" sz="quarter" idx="10"/>
          </p:nvPr>
        </p:nvSpPr>
        <p:spPr/>
        <p:txBody>
          <a:bodyPr/>
          <a:lstStyle/>
          <a:p>
            <a:fld id="{52EFC01E-0F3E-40A8-A1DA-DF4BF8CB1A7E}" type="slidenum">
              <a:rPr lang="en-US" smtClean="0"/>
              <a:pPr/>
              <a:t>1</a:t>
            </a:fld>
            <a:endParaRPr lang="en-US"/>
          </a:p>
        </p:txBody>
      </p:sp>
    </p:spTree>
    <p:extLst>
      <p:ext uri="{BB962C8B-B14F-4D97-AF65-F5344CB8AC3E}">
        <p14:creationId xmlns:p14="http://schemas.microsoft.com/office/powerpoint/2010/main" val="4190507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Zoom in on area where sensory</a:t>
            </a:r>
            <a:r>
              <a:rPr lang="en-US" baseline="0" dirty="0" smtClean="0"/>
              <a:t> cells are</a:t>
            </a:r>
            <a:endParaRPr lang="en-US" dirty="0" smtClean="0"/>
          </a:p>
          <a:p>
            <a:r>
              <a:rPr lang="en-US" dirty="0" smtClean="0"/>
              <a:t>Remind same</a:t>
            </a:r>
            <a:r>
              <a:rPr lang="en-US" baseline="0" dirty="0" smtClean="0"/>
              <a:t> type of cell as touch – pressure</a:t>
            </a:r>
          </a:p>
          <a:p>
            <a:r>
              <a:rPr lang="en-US" baseline="0" dirty="0" smtClean="0"/>
              <a:t>Pressure results in depolarization of membrane, release of </a:t>
            </a:r>
            <a:r>
              <a:rPr lang="en-US" baseline="0" dirty="0" err="1" smtClean="0"/>
              <a:t>nt</a:t>
            </a:r>
            <a:r>
              <a:rPr lang="en-US" baseline="0" dirty="0" smtClean="0"/>
              <a:t>, transmission to afferent neuron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Hair cells are responsible for mammalian auditory sensitivity. We “hear” pressure waves in air or water. The number of waves per second is the frequency of the sound, and we perceive different frequencies as different pitches of sound</a:t>
            </a:r>
          </a:p>
          <a:p>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10</a:t>
            </a:fld>
            <a:endParaRPr lang="en-US"/>
          </a:p>
        </p:txBody>
      </p:sp>
    </p:spTree>
    <p:extLst>
      <p:ext uri="{BB962C8B-B14F-4D97-AF65-F5344CB8AC3E}">
        <p14:creationId xmlns:p14="http://schemas.microsoft.com/office/powerpoint/2010/main" val="1535365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Unwind</a:t>
            </a:r>
            <a:r>
              <a:rPr lang="en-US" baseline="0" dirty="0" smtClean="0"/>
              <a:t> cochlea, this is what you’d see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Hair cells are responsible for mammalian auditory sensitivity. We “hear” pressure waves in air or water. The number of waves per second is the frequency of the sound, and we perceive different frequencies as different pitches of sound</a:t>
            </a:r>
          </a:p>
          <a:p>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11</a:t>
            </a:fld>
            <a:endParaRPr lang="en-US"/>
          </a:p>
        </p:txBody>
      </p:sp>
    </p:spTree>
    <p:extLst>
      <p:ext uri="{BB962C8B-B14F-4D97-AF65-F5344CB8AC3E}">
        <p14:creationId xmlns:p14="http://schemas.microsoft.com/office/powerpoint/2010/main" val="978140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7B6C8E-E010-440F-99DE-15281195ED2F}" type="slidenum">
              <a:rPr lang="en-US"/>
              <a:pPr/>
              <a:t>12</a:t>
            </a:fld>
            <a:endParaRPr lang="en-US"/>
          </a:p>
        </p:txBody>
      </p:sp>
      <p:sp>
        <p:nvSpPr>
          <p:cNvPr id="499714" name="Rectangle 2"/>
          <p:cNvSpPr>
            <a:spLocks noGrp="1" noRot="1" noChangeAspect="1" noChangeArrowheads="1" noTextEdit="1"/>
          </p:cNvSpPr>
          <p:nvPr>
            <p:ph type="sldImg"/>
          </p:nvPr>
        </p:nvSpPr>
        <p:spPr>
          <a:ln/>
        </p:spPr>
      </p:sp>
      <p:sp>
        <p:nvSpPr>
          <p:cNvPr id="499715" name="Rectangle 3"/>
          <p:cNvSpPr>
            <a:spLocks noGrp="1" noChangeArrowheads="1"/>
          </p:cNvSpPr>
          <p:nvPr>
            <p:ph type="body" idx="1"/>
          </p:nvPr>
        </p:nvSpPr>
        <p:spPr/>
        <p:txBody>
          <a:bodyPr/>
          <a:lstStyle/>
          <a:p>
            <a:r>
              <a:rPr lang="en-US" dirty="0" smtClean="0"/>
              <a:t>What can you change on this graph?</a:t>
            </a:r>
            <a:endParaRPr lang="en-US" dirty="0"/>
          </a:p>
        </p:txBody>
      </p:sp>
    </p:spTree>
    <p:extLst>
      <p:ext uri="{BB962C8B-B14F-4D97-AF65-F5344CB8AC3E}">
        <p14:creationId xmlns:p14="http://schemas.microsoft.com/office/powerpoint/2010/main" val="221637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3486E51-7EF3-4D1A-8EF5-86C40F6AA1DD}" type="slidenum">
              <a:rPr lang="en-US" smtClean="0"/>
              <a:pPr/>
              <a:t>13</a:t>
            </a:fld>
            <a:endParaRPr lang="en-US" smtClean="0"/>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100" dirty="0"/>
              <a:t>Fish use hair cells along their lateral lines to detect changes in water &amp; movement</a:t>
            </a:r>
          </a:p>
          <a:p>
            <a:pPr eaLnBrk="1" hangingPunct="1">
              <a:spcBef>
                <a:spcPct val="0"/>
              </a:spcBef>
            </a:pPr>
            <a:r>
              <a:rPr lang="en-US" sz="1100" dirty="0"/>
              <a:t>Invertebrates use hair cells to signal position of body with respect to gravity</a:t>
            </a:r>
          </a:p>
          <a:p>
            <a:pPr eaLnBrk="1" hangingPunct="1">
              <a:spcBef>
                <a:spcPct val="0"/>
              </a:spcBef>
            </a:pPr>
            <a:r>
              <a:rPr lang="en-US" sz="1100" dirty="0"/>
              <a:t>Mammals use the semicircular canals and vestibule in the inner ear to sense gravity &amp; momentum</a:t>
            </a:r>
          </a:p>
          <a:p>
            <a:pPr eaLnBrk="1" hangingPunct="1">
              <a:spcBef>
                <a:spcPct val="0"/>
              </a:spcBef>
            </a:pPr>
            <a:r>
              <a:rPr lang="en-US" sz="1100" dirty="0" err="1"/>
              <a:t>Statolith</a:t>
            </a:r>
            <a:r>
              <a:rPr lang="en-US" sz="1100" dirty="0"/>
              <a:t> &amp; </a:t>
            </a:r>
            <a:r>
              <a:rPr lang="en-US" sz="1100" dirty="0" err="1"/>
              <a:t>otolith</a:t>
            </a:r>
            <a:r>
              <a:rPr lang="en-US" sz="1100" dirty="0"/>
              <a:t> are calcium-rich structures</a:t>
            </a:r>
          </a:p>
        </p:txBody>
      </p:sp>
    </p:spTree>
    <p:extLst>
      <p:ext uri="{BB962C8B-B14F-4D97-AF65-F5344CB8AC3E}">
        <p14:creationId xmlns:p14="http://schemas.microsoft.com/office/powerpoint/2010/main" val="1417302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14</a:t>
            </a:fld>
            <a:endParaRPr lang="en-US"/>
          </a:p>
        </p:txBody>
      </p:sp>
    </p:spTree>
    <p:extLst>
      <p:ext uri="{BB962C8B-B14F-4D97-AF65-F5344CB8AC3E}">
        <p14:creationId xmlns:p14="http://schemas.microsoft.com/office/powerpoint/2010/main" val="2897415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Nociceptors have two different types of axons. The first are the </a:t>
            </a:r>
            <a:r>
              <a:rPr lang="en-US" dirty="0" err="1" smtClean="0">
                <a:hlinkClick r:id="rId3" tooltip="A delta fiber"/>
              </a:rPr>
              <a:t>Aδ</a:t>
            </a:r>
            <a:r>
              <a:rPr lang="en-US" dirty="0" smtClean="0">
                <a:hlinkClick r:id="rId3" tooltip="A delta fiber"/>
              </a:rPr>
              <a:t> fiber</a:t>
            </a:r>
            <a:r>
              <a:rPr lang="en-US" dirty="0" smtClean="0"/>
              <a:t> axons. They are myelinated and can allow an action potential to travel at a rate of about 20 meters/second towards the CNS. The other type is the more slowly conducting </a:t>
            </a:r>
            <a:r>
              <a:rPr lang="en-US" dirty="0" smtClean="0">
                <a:hlinkClick r:id="rId4" tooltip="C fiber"/>
              </a:rPr>
              <a:t>C fiber</a:t>
            </a:r>
            <a:r>
              <a:rPr lang="en-US" dirty="0" smtClean="0"/>
              <a:t> axons. These only conduct at speeds of around 2 meters/second.</a:t>
            </a:r>
            <a:r>
              <a:rPr lang="en-US" baseline="30000" dirty="0" smtClean="0">
                <a:hlinkClick r:id="rId5"/>
              </a:rPr>
              <a:t>[5]</a:t>
            </a:r>
            <a:r>
              <a:rPr lang="en-US" dirty="0" smtClean="0"/>
              <a:t> This is due to the light or non-myelination of the axon. As a result, pain comes in two phases. The first phase is mediated by the fast-conducting </a:t>
            </a:r>
            <a:r>
              <a:rPr lang="en-US" dirty="0" err="1" smtClean="0"/>
              <a:t>Aδ</a:t>
            </a:r>
            <a:r>
              <a:rPr lang="en-US" dirty="0" smtClean="0"/>
              <a:t> fibers and the second part due to (</a:t>
            </a:r>
            <a:r>
              <a:rPr lang="en-US" dirty="0" err="1" smtClean="0"/>
              <a:t>Polymodal</a:t>
            </a:r>
            <a:r>
              <a:rPr lang="en-US" dirty="0" smtClean="0"/>
              <a:t>) C fibers. The pain associated with the </a:t>
            </a:r>
            <a:r>
              <a:rPr lang="en-US" dirty="0" err="1" smtClean="0"/>
              <a:t>Aδ</a:t>
            </a:r>
            <a:r>
              <a:rPr lang="en-US" dirty="0" smtClean="0"/>
              <a:t> fibers can be associated to an initial extremely sharp pain. The second phase is a more prolonged and slightly less intense feeling of pain as a result of the acute damage. If there is massive or prolonged input to a C fiber, there is a progressive build up in the spinal cord dorsal horn; this phenomenon is similar to </a:t>
            </a:r>
            <a:r>
              <a:rPr lang="en-US" dirty="0" smtClean="0">
                <a:hlinkClick r:id="rId6" tooltip="Tetanus"/>
              </a:rPr>
              <a:t>tetanus</a:t>
            </a:r>
            <a:r>
              <a:rPr lang="en-US" dirty="0" smtClean="0"/>
              <a:t> in muscles but is called </a:t>
            </a:r>
            <a:r>
              <a:rPr lang="en-US" dirty="0" smtClean="0">
                <a:hlinkClick r:id="rId7" tooltip="Pain wind-up"/>
              </a:rPr>
              <a:t>wind-up</a:t>
            </a:r>
            <a:r>
              <a:rPr lang="en-US" dirty="0" smtClean="0"/>
              <a:t>. If wind-up occurs there is a probability of increased sensitivity to pain.</a:t>
            </a:r>
            <a:r>
              <a:rPr lang="en-US" baseline="30000" dirty="0" smtClean="0">
                <a:hlinkClick r:id="rId8"/>
              </a:rPr>
              <a:t>[6]</a:t>
            </a:r>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15</a:t>
            </a:fld>
            <a:endParaRPr lang="en-US"/>
          </a:p>
        </p:txBody>
      </p:sp>
    </p:spTree>
    <p:extLst>
      <p:ext uri="{BB962C8B-B14F-4D97-AF65-F5344CB8AC3E}">
        <p14:creationId xmlns:p14="http://schemas.microsoft.com/office/powerpoint/2010/main" val="45655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576158B6-FB37-41FF-9A4A-8B60B41E9CFC}" type="slidenum">
              <a:rPr lang="en-US" smtClean="0"/>
              <a:pPr/>
              <a:t>16</a:t>
            </a:fld>
            <a:endParaRPr lang="en-US" smtClean="0"/>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86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50000"/>
              </a:spcBef>
            </a:pPr>
            <a:r>
              <a:rPr lang="en-US" dirty="0" smtClean="0">
                <a:latin typeface="Arial" charset="0"/>
              </a:rPr>
              <a:t>All photoreceptors contain similar pigment molecules that absorb light</a:t>
            </a:r>
          </a:p>
          <a:p>
            <a:pPr eaLnBrk="1" hangingPunct="1">
              <a:spcBef>
                <a:spcPct val="50000"/>
              </a:spcBef>
            </a:pPr>
            <a:endParaRPr lang="en-US" dirty="0" smtClean="0">
              <a:latin typeface="Arial" charset="0"/>
            </a:endParaRPr>
          </a:p>
          <a:p>
            <a:pPr eaLnBrk="1" hangingPunct="1">
              <a:spcBef>
                <a:spcPct val="50000"/>
              </a:spcBef>
            </a:pPr>
            <a:r>
              <a:rPr lang="en-US" dirty="0" smtClean="0">
                <a:latin typeface="Arial" charset="0"/>
              </a:rPr>
              <a:t>Evolution of eye video from Richard Dawkins: http://www.youtube.com/watch?v=mb9_x1wgm7E</a:t>
            </a:r>
            <a:endParaRPr lang="en-US" dirty="0" smtClean="0"/>
          </a:p>
          <a:p>
            <a:pPr eaLnBrk="1" hangingPunct="1">
              <a:spcBef>
                <a:spcPct val="0"/>
              </a:spcBef>
            </a:pPr>
            <a:endParaRPr lang="en-US" dirty="0" smtClean="0"/>
          </a:p>
          <a:p>
            <a:pPr eaLnBrk="1" hangingPunct="1">
              <a:spcBef>
                <a:spcPct val="0"/>
              </a:spcBef>
            </a:pPr>
            <a:endParaRPr lang="en-US" dirty="0" smtClean="0"/>
          </a:p>
        </p:txBody>
      </p:sp>
    </p:spTree>
    <p:extLst>
      <p:ext uri="{BB962C8B-B14F-4D97-AF65-F5344CB8AC3E}">
        <p14:creationId xmlns:p14="http://schemas.microsoft.com/office/powerpoint/2010/main" val="1736874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A299C59B-9472-4AAB-AE08-FCAA593B0D3A}" type="slidenum">
              <a:rPr lang="en-US" smtClean="0"/>
              <a:pPr/>
              <a:t>17</a:t>
            </a:fld>
            <a:endParaRPr lang="en-US" smtClean="0"/>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extLst>
      <p:ext uri="{BB962C8B-B14F-4D97-AF65-F5344CB8AC3E}">
        <p14:creationId xmlns:p14="http://schemas.microsoft.com/office/powerpoint/2010/main" val="2672926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Medical, evolutionary, and Christian</a:t>
            </a:r>
            <a:r>
              <a:rPr lang="en-US" baseline="0" dirty="0" smtClean="0"/>
              <a:t> perspective (all in one): </a:t>
            </a:r>
            <a:r>
              <a:rPr lang="en-US" dirty="0" smtClean="0"/>
              <a:t>http://christadelphianevolution.blogspot.com/2014/11/suboptimal-design-and-problem-it-poses.html</a:t>
            </a:r>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18</a:t>
            </a:fld>
            <a:endParaRPr lang="en-US"/>
          </a:p>
        </p:txBody>
      </p:sp>
    </p:spTree>
    <p:extLst>
      <p:ext uri="{BB962C8B-B14F-4D97-AF65-F5344CB8AC3E}">
        <p14:creationId xmlns:p14="http://schemas.microsoft.com/office/powerpoint/2010/main" val="1090982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 retinal</a:t>
            </a:r>
            <a:r>
              <a:rPr lang="en-US" baseline="0" dirty="0" smtClean="0"/>
              <a:t> shape results in in change in opsin shape, which alters flow of ions across the cell membrane</a:t>
            </a:r>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19</a:t>
            </a:fld>
            <a:endParaRPr lang="en-US"/>
          </a:p>
        </p:txBody>
      </p:sp>
    </p:spTree>
    <p:extLst>
      <p:ext uri="{BB962C8B-B14F-4D97-AF65-F5344CB8AC3E}">
        <p14:creationId xmlns:p14="http://schemas.microsoft.com/office/powerpoint/2010/main" val="3415229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3F2D17A-F82C-4510-96E9-FEEE169DBA60}" type="slidenum">
              <a:rPr lang="en-US" smtClean="0"/>
              <a:pPr/>
              <a:t>2</a:t>
            </a:fld>
            <a:endParaRPr 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256802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2E57532A-15F6-4BA1-998C-2B42E2A876BA}" type="slidenum">
              <a:rPr lang="en-US" smtClean="0"/>
              <a:pPr/>
              <a:t>21</a:t>
            </a:fld>
            <a:endParaRPr lang="en-US" smtClean="0"/>
          </a:p>
        </p:txBody>
      </p:sp>
      <p:sp>
        <p:nvSpPr>
          <p:cNvPr id="768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68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800" dirty="0">
                <a:latin typeface="Arial" charset="0"/>
              </a:rPr>
              <a:t>Absorption of light by retinal is the first step in a cascade of intracellular events, a signal transduction pathway that  leads to a change in the receptor potential of the photoreceptor cell.</a:t>
            </a:r>
          </a:p>
          <a:p>
            <a:pPr eaLnBrk="1" hangingPunct="1">
              <a:spcBef>
                <a:spcPct val="0"/>
              </a:spcBef>
            </a:pPr>
            <a:r>
              <a:rPr lang="en-US" sz="1800" dirty="0">
                <a:latin typeface="Arial" charset="0"/>
              </a:rPr>
              <a:t>In absence of light stimulation, enzymes convert trans form back to </a:t>
            </a:r>
            <a:r>
              <a:rPr lang="en-US" sz="1800" dirty="0" err="1">
                <a:latin typeface="Arial" charset="0"/>
              </a:rPr>
              <a:t>cis</a:t>
            </a:r>
            <a:r>
              <a:rPr lang="en-US" sz="1800" dirty="0">
                <a:latin typeface="Arial" charset="0"/>
              </a:rPr>
              <a:t> form, which then recombines with </a:t>
            </a:r>
            <a:r>
              <a:rPr lang="en-US" sz="1800" dirty="0" err="1">
                <a:latin typeface="Arial" charset="0"/>
              </a:rPr>
              <a:t>opsin</a:t>
            </a:r>
            <a:r>
              <a:rPr lang="en-US" sz="1800" dirty="0">
                <a:latin typeface="Arial" charset="0"/>
              </a:rPr>
              <a:t>.</a:t>
            </a:r>
          </a:p>
        </p:txBody>
      </p:sp>
    </p:spTree>
    <p:extLst>
      <p:ext uri="{BB962C8B-B14F-4D97-AF65-F5344CB8AC3E}">
        <p14:creationId xmlns:p14="http://schemas.microsoft.com/office/powerpoint/2010/main" val="2783251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716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512EDFD-4A0E-449D-855B-C36C8E3B1AF6}" type="slidenum">
              <a:rPr lang="en-US" smtClean="0"/>
              <a:pPr/>
              <a:t>22</a:t>
            </a:fld>
            <a:endParaRPr lang="en-US" smtClean="0"/>
          </a:p>
        </p:txBody>
      </p:sp>
    </p:spTree>
    <p:extLst>
      <p:ext uri="{BB962C8B-B14F-4D97-AF65-F5344CB8AC3E}">
        <p14:creationId xmlns:p14="http://schemas.microsoft.com/office/powerpoint/2010/main" val="481534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24</a:t>
            </a:fld>
            <a:endParaRPr lang="en-US"/>
          </a:p>
        </p:txBody>
      </p:sp>
    </p:spTree>
    <p:extLst>
      <p:ext uri="{BB962C8B-B14F-4D97-AF65-F5344CB8AC3E}">
        <p14:creationId xmlns:p14="http://schemas.microsoft.com/office/powerpoint/2010/main" val="3374963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25</a:t>
            </a:fld>
            <a:endParaRPr lang="en-US"/>
          </a:p>
        </p:txBody>
      </p:sp>
    </p:spTree>
    <p:extLst>
      <p:ext uri="{BB962C8B-B14F-4D97-AF65-F5344CB8AC3E}">
        <p14:creationId xmlns:p14="http://schemas.microsoft.com/office/powerpoint/2010/main" val="230541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Taste: sensory</a:t>
            </a:r>
            <a:r>
              <a:rPr lang="en-US" baseline="0" dirty="0" smtClean="0"/>
              <a:t> cell synapsed with sensory neuron</a:t>
            </a:r>
          </a:p>
          <a:p>
            <a:r>
              <a:rPr lang="en-US" baseline="0" dirty="0" smtClean="0"/>
              <a:t>Smell: sensory cell IS sensory neuron</a:t>
            </a:r>
          </a:p>
        </p:txBody>
      </p:sp>
      <p:sp>
        <p:nvSpPr>
          <p:cNvPr id="4" name="Slide Number Placeholder 3"/>
          <p:cNvSpPr>
            <a:spLocks noGrp="1"/>
          </p:cNvSpPr>
          <p:nvPr>
            <p:ph type="sldNum" sz="quarter" idx="10"/>
          </p:nvPr>
        </p:nvSpPr>
        <p:spPr/>
        <p:txBody>
          <a:bodyPr/>
          <a:lstStyle/>
          <a:p>
            <a:fld id="{D518CC88-7867-4D10-B791-4067D7C00546}" type="slidenum">
              <a:rPr lang="en-US" smtClean="0"/>
              <a:pPr/>
              <a:t>26</a:t>
            </a:fld>
            <a:endParaRPr lang="en-US"/>
          </a:p>
        </p:txBody>
      </p:sp>
    </p:spTree>
    <p:extLst>
      <p:ext uri="{BB962C8B-B14F-4D97-AF65-F5344CB8AC3E}">
        <p14:creationId xmlns:p14="http://schemas.microsoft.com/office/powerpoint/2010/main" val="6658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2263106-25ED-4B92-96A2-B234B475A9E0}" type="slidenum">
              <a:rPr lang="en-US" smtClean="0"/>
              <a:pPr/>
              <a:t>3</a:t>
            </a:fld>
            <a:endParaRPr lang="en-US" smtClean="0"/>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We distinguish between action potentials generated by different sensory info because receptor cell-neuron pathways deliver the action potential to different areas of the brain.</a:t>
            </a:r>
          </a:p>
        </p:txBody>
      </p:sp>
    </p:spTree>
    <p:extLst>
      <p:ext uri="{BB962C8B-B14F-4D97-AF65-F5344CB8AC3E}">
        <p14:creationId xmlns:p14="http://schemas.microsoft.com/office/powerpoint/2010/main" val="101472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AAB2A3D-9C81-44A7-9CCC-77D038A20981}" type="slidenum">
              <a:rPr lang="en-US" smtClean="0"/>
              <a:pPr/>
              <a:t>4</a:t>
            </a:fld>
            <a:endParaRPr lang="en-US" smtClean="0"/>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Mechanoreceptors: respond to </a:t>
            </a:r>
            <a:r>
              <a:rPr lang="en-US" sz="1900" dirty="0">
                <a:latin typeface="Arial" charset="0"/>
              </a:rPr>
              <a:t>physical deformation from mechanical energy </a:t>
            </a:r>
            <a:r>
              <a:rPr lang="en-US" sz="1900" dirty="0" err="1">
                <a:latin typeface="Arial" charset="0"/>
              </a:rPr>
              <a:t>ie</a:t>
            </a:r>
            <a:r>
              <a:rPr lang="en-US" sz="1900" dirty="0">
                <a:latin typeface="Arial" charset="0"/>
              </a:rPr>
              <a:t>, pressure, touch, stretch, motion, sound</a:t>
            </a:r>
          </a:p>
          <a:p>
            <a:pPr eaLnBrk="1" hangingPunct="1">
              <a:spcBef>
                <a:spcPct val="0"/>
              </a:spcBef>
            </a:pPr>
            <a:r>
              <a:rPr lang="en-US" sz="1900" dirty="0" err="1">
                <a:latin typeface="Arial" charset="0"/>
              </a:rPr>
              <a:t>Thermoreceptor</a:t>
            </a:r>
            <a:r>
              <a:rPr lang="en-US" sz="1900" dirty="0">
                <a:latin typeface="Arial" charset="0"/>
              </a:rPr>
              <a:t>: respond to heat or cold</a:t>
            </a:r>
          </a:p>
          <a:p>
            <a:pPr eaLnBrk="1" hangingPunct="1">
              <a:spcBef>
                <a:spcPct val="0"/>
              </a:spcBef>
            </a:pPr>
            <a:r>
              <a:rPr lang="en-US" sz="1900" dirty="0">
                <a:latin typeface="Arial" charset="0"/>
              </a:rPr>
              <a:t>Electroreceptor: respond to electric currents in water</a:t>
            </a:r>
          </a:p>
          <a:p>
            <a:pPr eaLnBrk="1" hangingPunct="1">
              <a:spcBef>
                <a:spcPct val="0"/>
              </a:spcBef>
            </a:pPr>
            <a:r>
              <a:rPr lang="en-US" sz="1900" dirty="0">
                <a:latin typeface="Arial" charset="0"/>
              </a:rPr>
              <a:t>Chemoreceptor: respond to total solute concentrations, specific molecular concentrations, or airborne chemical molecules</a:t>
            </a:r>
          </a:p>
          <a:p>
            <a:pPr eaLnBrk="1" hangingPunct="1">
              <a:spcBef>
                <a:spcPct val="0"/>
              </a:spcBef>
            </a:pPr>
            <a:r>
              <a:rPr lang="en-US" sz="1900" dirty="0">
                <a:latin typeface="Arial" charset="0"/>
              </a:rPr>
              <a:t>Photoreceptor: respond to radiant energy (in humans, visible light)</a:t>
            </a:r>
            <a:endParaRPr lang="en-US" dirty="0" smtClean="0"/>
          </a:p>
          <a:p>
            <a:pPr eaLnBrk="1" hangingPunct="1">
              <a:spcBef>
                <a:spcPct val="0"/>
              </a:spcBef>
            </a:pPr>
            <a:r>
              <a:rPr lang="en-US" dirty="0" smtClean="0"/>
              <a:t>What isn’t shown is a</a:t>
            </a:r>
            <a:r>
              <a:rPr lang="en-US" baseline="0" dirty="0" smtClean="0"/>
              <a:t> </a:t>
            </a:r>
            <a:r>
              <a:rPr lang="en-US" baseline="0" dirty="0" err="1" smtClean="0"/>
              <a:t>nociceptor</a:t>
            </a:r>
            <a:r>
              <a:rPr lang="en-US" baseline="0" dirty="0" smtClean="0"/>
              <a:t>: harmful stimuli such as tissue injury</a:t>
            </a:r>
            <a:endParaRPr lang="en-US" dirty="0" smtClean="0"/>
          </a:p>
        </p:txBody>
      </p:sp>
    </p:spTree>
    <p:extLst>
      <p:ext uri="{BB962C8B-B14F-4D97-AF65-F5344CB8AC3E}">
        <p14:creationId xmlns:p14="http://schemas.microsoft.com/office/powerpoint/2010/main" val="1557617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AAB2A3D-9C81-44A7-9CCC-77D038A20981}" type="slidenum">
              <a:rPr lang="en-US" smtClean="0"/>
              <a:pPr/>
              <a:t>5</a:t>
            </a:fld>
            <a:endParaRPr lang="en-US" smtClean="0"/>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Mechanoreceptors: respond to </a:t>
            </a:r>
            <a:r>
              <a:rPr lang="en-US" sz="1900" dirty="0">
                <a:latin typeface="Arial" charset="0"/>
              </a:rPr>
              <a:t>physical deformation from mechanical energy </a:t>
            </a:r>
            <a:r>
              <a:rPr lang="en-US" sz="1900" dirty="0" err="1">
                <a:latin typeface="Arial" charset="0"/>
              </a:rPr>
              <a:t>ie</a:t>
            </a:r>
            <a:r>
              <a:rPr lang="en-US" sz="1900" dirty="0">
                <a:latin typeface="Arial" charset="0"/>
              </a:rPr>
              <a:t>, pressure, touch, stretch, motion, sound</a:t>
            </a:r>
          </a:p>
          <a:p>
            <a:pPr eaLnBrk="1" hangingPunct="1">
              <a:spcBef>
                <a:spcPct val="0"/>
              </a:spcBef>
            </a:pPr>
            <a:r>
              <a:rPr lang="en-US" sz="1900" dirty="0" err="1">
                <a:latin typeface="Arial" charset="0"/>
              </a:rPr>
              <a:t>Thermoreceptor</a:t>
            </a:r>
            <a:r>
              <a:rPr lang="en-US" sz="1900" dirty="0">
                <a:latin typeface="Arial" charset="0"/>
              </a:rPr>
              <a:t>: respond to heat or cold</a:t>
            </a:r>
          </a:p>
          <a:p>
            <a:pPr eaLnBrk="1" hangingPunct="1">
              <a:spcBef>
                <a:spcPct val="0"/>
              </a:spcBef>
            </a:pPr>
            <a:r>
              <a:rPr lang="en-US" sz="1900" dirty="0">
                <a:latin typeface="Arial" charset="0"/>
              </a:rPr>
              <a:t>Electroreceptor: respond to electric currents in water</a:t>
            </a:r>
          </a:p>
          <a:p>
            <a:pPr eaLnBrk="1" hangingPunct="1">
              <a:spcBef>
                <a:spcPct val="0"/>
              </a:spcBef>
            </a:pPr>
            <a:r>
              <a:rPr lang="en-US" sz="1900" dirty="0">
                <a:latin typeface="Arial" charset="0"/>
              </a:rPr>
              <a:t>Chemoreceptor: respond to total solute concentrations, specific molecular concentrations, or airborne chemical molecules</a:t>
            </a:r>
          </a:p>
          <a:p>
            <a:pPr eaLnBrk="1" hangingPunct="1">
              <a:spcBef>
                <a:spcPct val="0"/>
              </a:spcBef>
            </a:pPr>
            <a:r>
              <a:rPr lang="en-US" sz="1900" dirty="0">
                <a:latin typeface="Arial" charset="0"/>
              </a:rPr>
              <a:t>Photoreceptor: respond to radiant energy (in humans, visible light)</a:t>
            </a:r>
            <a:endParaRPr lang="en-US" dirty="0" smtClean="0"/>
          </a:p>
          <a:p>
            <a:pPr eaLnBrk="1" hangingPunct="1">
              <a:spcBef>
                <a:spcPct val="0"/>
              </a:spcBef>
            </a:pPr>
            <a:r>
              <a:rPr lang="en-US" dirty="0" smtClean="0"/>
              <a:t>What isn’t shown is a</a:t>
            </a:r>
            <a:r>
              <a:rPr lang="en-US" baseline="0" dirty="0" smtClean="0"/>
              <a:t> </a:t>
            </a:r>
            <a:r>
              <a:rPr lang="en-US" baseline="0" dirty="0" err="1" smtClean="0"/>
              <a:t>nociceptor</a:t>
            </a:r>
            <a:r>
              <a:rPr lang="en-US" baseline="0" dirty="0" smtClean="0"/>
              <a:t>: harmful stimuli such as tissue injury</a:t>
            </a:r>
            <a:endParaRPr lang="en-US" dirty="0" smtClean="0"/>
          </a:p>
        </p:txBody>
      </p:sp>
    </p:spTree>
    <p:extLst>
      <p:ext uri="{BB962C8B-B14F-4D97-AF65-F5344CB8AC3E}">
        <p14:creationId xmlns:p14="http://schemas.microsoft.com/office/powerpoint/2010/main" val="1041905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6</a:t>
            </a:fld>
            <a:endParaRPr lang="en-US"/>
          </a:p>
        </p:txBody>
      </p:sp>
    </p:spTree>
    <p:extLst>
      <p:ext uri="{BB962C8B-B14F-4D97-AF65-F5344CB8AC3E}">
        <p14:creationId xmlns:p14="http://schemas.microsoft.com/office/powerpoint/2010/main" val="448142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transmit info about “more” pressure through action potentials which all have same speed/strength?</a:t>
            </a:r>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7</a:t>
            </a:fld>
            <a:endParaRPr lang="en-US"/>
          </a:p>
        </p:txBody>
      </p:sp>
    </p:spTree>
    <p:extLst>
      <p:ext uri="{BB962C8B-B14F-4D97-AF65-F5344CB8AC3E}">
        <p14:creationId xmlns:p14="http://schemas.microsoft.com/office/powerpoint/2010/main" val="1924972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Pressure</a:t>
            </a:r>
            <a:r>
              <a:rPr lang="en-US" baseline="0" dirty="0" smtClean="0"/>
              <a:t> of sound waves moves </a:t>
            </a:r>
            <a:r>
              <a:rPr lang="en-US" baseline="0" dirty="0" err="1" smtClean="0"/>
              <a:t>sterocilia</a:t>
            </a:r>
            <a:r>
              <a:rPr lang="en-US" baseline="0" dirty="0" smtClean="0"/>
              <a:t> and </a:t>
            </a:r>
            <a:r>
              <a:rPr lang="en-US" baseline="0" dirty="0" err="1" smtClean="0"/>
              <a:t>kinocilium</a:t>
            </a:r>
            <a:endParaRPr lang="en-US" baseline="0" dirty="0" smtClean="0"/>
          </a:p>
          <a:p>
            <a:r>
              <a:rPr lang="en-US" baseline="0" dirty="0" smtClean="0"/>
              <a:t>If bent toward </a:t>
            </a:r>
            <a:r>
              <a:rPr lang="en-US" baseline="0" dirty="0" err="1" smtClean="0"/>
              <a:t>kinocilium</a:t>
            </a:r>
            <a:r>
              <a:rPr lang="en-US" baseline="0" dirty="0" smtClean="0"/>
              <a:t> – depolarization</a:t>
            </a:r>
          </a:p>
          <a:p>
            <a:r>
              <a:rPr lang="en-US" baseline="0" dirty="0" smtClean="0"/>
              <a:t>Common theme of pressure cells = bending opens ion channels</a:t>
            </a:r>
          </a:p>
          <a:p>
            <a:r>
              <a:rPr lang="en-US" baseline="0" dirty="0" smtClean="0"/>
              <a:t>Hair cells bathed in potassium rich extracellular fluid</a:t>
            </a:r>
            <a:endParaRPr lang="en-US" dirty="0" smtClean="0"/>
          </a:p>
          <a:p>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8</a:t>
            </a:fld>
            <a:endParaRPr lang="en-US"/>
          </a:p>
        </p:txBody>
      </p:sp>
    </p:spTree>
    <p:extLst>
      <p:ext uri="{BB962C8B-B14F-4D97-AF65-F5344CB8AC3E}">
        <p14:creationId xmlns:p14="http://schemas.microsoft.com/office/powerpoint/2010/main" val="2605047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Middle ear cavity amplifies signal</a:t>
            </a:r>
          </a:p>
          <a:p>
            <a:r>
              <a:rPr lang="en-US" dirty="0" smtClean="0"/>
              <a:t>Moves into fluid-filled cochlea</a:t>
            </a:r>
          </a:p>
          <a:p>
            <a:r>
              <a:rPr lang="en-US" dirty="0" smtClean="0"/>
              <a:t>Zoom in on cochlea</a:t>
            </a:r>
          </a:p>
          <a:p>
            <a:r>
              <a:rPr lang="en-US" dirty="0" smtClean="0"/>
              <a:t>Cochlea is where sensors</a:t>
            </a:r>
            <a:r>
              <a:rPr lang="en-US" baseline="0" dirty="0" smtClean="0"/>
              <a:t> are</a:t>
            </a:r>
          </a:p>
          <a:p>
            <a:r>
              <a:rPr lang="en-US" baseline="0" dirty="0" smtClean="0"/>
              <a:t>Hair cells, attached to sensory neurons</a:t>
            </a:r>
          </a:p>
          <a:p>
            <a:r>
              <a:rPr lang="en-US" baseline="0" dirty="0" smtClean="0"/>
              <a:t>Hair cells are not neurons but depolarize and release </a:t>
            </a:r>
            <a:r>
              <a:rPr lang="en-US" baseline="0" dirty="0" err="1" smtClean="0"/>
              <a:t>nts</a:t>
            </a:r>
            <a:r>
              <a:rPr lang="en-US" baseline="0" dirty="0" smtClean="0"/>
              <a:t> at synapse with neurons</a:t>
            </a:r>
            <a:endParaRPr lang="en-US" dirty="0" smtClean="0"/>
          </a:p>
          <a:p>
            <a:endParaRPr lang="en-US" dirty="0"/>
          </a:p>
        </p:txBody>
      </p:sp>
      <p:sp>
        <p:nvSpPr>
          <p:cNvPr id="4" name="Slide Number Placeholder 3"/>
          <p:cNvSpPr>
            <a:spLocks noGrp="1"/>
          </p:cNvSpPr>
          <p:nvPr>
            <p:ph type="sldNum" sz="quarter" idx="10"/>
          </p:nvPr>
        </p:nvSpPr>
        <p:spPr/>
        <p:txBody>
          <a:bodyPr/>
          <a:lstStyle/>
          <a:p>
            <a:fld id="{D518CC88-7867-4D10-B791-4067D7C00546}" type="slidenum">
              <a:rPr lang="en-US" smtClean="0"/>
              <a:pPr/>
              <a:t>9</a:t>
            </a:fld>
            <a:endParaRPr lang="en-US"/>
          </a:p>
        </p:txBody>
      </p:sp>
    </p:spTree>
    <p:extLst>
      <p:ext uri="{BB962C8B-B14F-4D97-AF65-F5344CB8AC3E}">
        <p14:creationId xmlns:p14="http://schemas.microsoft.com/office/powerpoint/2010/main" val="153536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9" name="Rectangle 14"/>
          <p:cNvSpPr>
            <a:spLocks noGrp="1"/>
          </p:cNvSpPr>
          <p:nvPr>
            <p:ph type="sldNum" sz="quarter" idx="11"/>
          </p:nvPr>
        </p:nvSpPr>
        <p:spPr/>
        <p:txBody>
          <a:bodyPr/>
          <a:lstStyle>
            <a:lvl1pPr>
              <a:defRPr lang="en-US" smtClean="0"/>
            </a:lvl1pPr>
          </a:lstStyle>
          <a:p>
            <a:fld id="{DEFB50D9-E5C2-4B54-9B00-BF98CE3B4D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8"/>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5" name="Rectangle 5"/>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4"/>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Rectangle 6"/>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a:xfrm>
            <a:off x="457200" y="6245225"/>
            <a:ext cx="2133600" cy="476250"/>
          </a:xfrm>
          <a:prstGeom prst="rect">
            <a:avLst/>
          </a:prstGeom>
        </p:spPr>
        <p:txBody>
          <a:bodyPr/>
          <a:lstStyle/>
          <a:p>
            <a:endParaRPr lang="en-US"/>
          </a:p>
        </p:txBody>
      </p:sp>
      <p:sp>
        <p:nvSpPr>
          <p:cNvPr id="6" name="Rectangle 6"/>
          <p:cNvSpPr>
            <a:spLocks noGrp="1"/>
          </p:cNvSpPr>
          <p:nvPr>
            <p:ph type="ftr" sz="quarter" idx="11"/>
          </p:nvPr>
        </p:nvSpPr>
        <p:spPr>
          <a:xfrm>
            <a:off x="457200" y="6245225"/>
            <a:ext cx="5562600" cy="476250"/>
          </a:xfrm>
          <a:prstGeom prst="rect">
            <a:avLst/>
          </a:prstGeom>
        </p:spPr>
        <p:txBody>
          <a:bodyPr/>
          <a:lstStyle/>
          <a:p>
            <a:endParaRPr lang="en-US"/>
          </a:p>
        </p:txBody>
      </p:sp>
      <p:sp>
        <p:nvSpPr>
          <p:cNvPr id="7" name="Rectangle 7"/>
          <p:cNvSpPr>
            <a:spLocks noGrp="1"/>
          </p:cNvSpPr>
          <p:nvPr>
            <p:ph type="sldNum" sz="quarter" idx="12"/>
          </p:nvPr>
        </p:nvSpPr>
        <p:spPr/>
        <p:txBody>
          <a:bodyPr/>
          <a:lstStyle/>
          <a:p>
            <a:fld id="{DEFB50D9-E5C2-4B54-9B00-BF98CE3B4DE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fld id="{DEFB50D9-E5C2-4B54-9B00-BF98CE3B4D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hf hdr="0" ftr="0" dt="0"/>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hyperlink" Target="http://www.youtube.com/watch?v=mb9_x1wgm7E"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6.gif"/></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hyperlink" Target="http://sciencegeekgirl.com/files/2008/04/0008db75-22f1-1cbf-b4a8809ec588eedf_1.gi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5.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371600"/>
          </a:xfrm>
        </p:spPr>
        <p:txBody>
          <a:bodyPr/>
          <a:lstStyle/>
          <a:p>
            <a:r>
              <a:rPr lang="en-US" dirty="0" smtClean="0"/>
              <a:t>Sensory Mechanisms </a:t>
            </a:r>
            <a:endParaRPr lang="en-US" dirty="0"/>
          </a:p>
        </p:txBody>
      </p:sp>
      <p:sp>
        <p:nvSpPr>
          <p:cNvPr id="3" name="Subtitle 2"/>
          <p:cNvSpPr>
            <a:spLocks noGrp="1"/>
          </p:cNvSpPr>
          <p:nvPr>
            <p:ph type="subTitle" idx="1"/>
          </p:nvPr>
        </p:nvSpPr>
        <p:spPr>
          <a:xfrm>
            <a:off x="457200" y="914400"/>
            <a:ext cx="7696200" cy="1967089"/>
          </a:xfrm>
        </p:spPr>
        <p:txBody>
          <a:bodyPr/>
          <a:lstStyle/>
          <a:p>
            <a:r>
              <a:rPr lang="en-US" dirty="0" smtClean="0"/>
              <a:t>Sensory receptors</a:t>
            </a:r>
          </a:p>
          <a:p>
            <a:r>
              <a:rPr lang="en-US" dirty="0" smtClean="0"/>
              <a:t>Touch, sound, pain, sight, taste, and smell</a:t>
            </a:r>
          </a:p>
          <a:p>
            <a:endParaRPr lang="en-US" dirty="0"/>
          </a:p>
        </p:txBody>
      </p:sp>
      <p:grpSp>
        <p:nvGrpSpPr>
          <p:cNvPr id="4" name="Group 6"/>
          <p:cNvGrpSpPr>
            <a:grpSpLocks noChangeAspect="1"/>
          </p:cNvGrpSpPr>
          <p:nvPr/>
        </p:nvGrpSpPr>
        <p:grpSpPr bwMode="auto">
          <a:xfrm>
            <a:off x="304800" y="1930152"/>
            <a:ext cx="3657600" cy="2773680"/>
            <a:chOff x="0" y="0"/>
            <a:chExt cx="5760" cy="4368"/>
          </a:xfrm>
        </p:grpSpPr>
        <p:pic>
          <p:nvPicPr>
            <p:cNvPr id="5" name="Picture 4" descr="Fig43_1.jpg                                                    000266F0Mac HD                         B6386E05:"/>
            <p:cNvPicPr>
              <a:picLocks noChangeAspect="1" noChangeArrowheads="1"/>
            </p:cNvPicPr>
            <p:nvPr/>
          </p:nvPicPr>
          <p:blipFill>
            <a:blip r:embed="rId5" cstate="print"/>
            <a:srcRect/>
            <a:stretch>
              <a:fillRect/>
            </a:stretch>
          </p:blipFill>
          <p:spPr bwMode="auto">
            <a:xfrm>
              <a:off x="768" y="0"/>
              <a:ext cx="4992" cy="4351"/>
            </a:xfrm>
            <a:prstGeom prst="rect">
              <a:avLst/>
            </a:prstGeom>
            <a:noFill/>
            <a:ln w="9525">
              <a:noFill/>
              <a:miter lim="800000"/>
              <a:headEnd/>
              <a:tailEnd/>
            </a:ln>
          </p:spPr>
        </p:pic>
        <p:sp>
          <p:nvSpPr>
            <p:cNvPr id="6" name="Rectangle 5"/>
            <p:cNvSpPr>
              <a:spLocks noChangeArrowheads="1"/>
            </p:cNvSpPr>
            <p:nvPr/>
          </p:nvSpPr>
          <p:spPr bwMode="auto">
            <a:xfrm>
              <a:off x="0" y="0"/>
              <a:ext cx="864" cy="4368"/>
            </a:xfrm>
            <a:prstGeom prst="rect">
              <a:avLst/>
            </a:prstGeom>
            <a:solidFill>
              <a:schemeClr val="tx1"/>
            </a:solidFill>
            <a:ln w="9525">
              <a:solidFill>
                <a:schemeClr val="tx1"/>
              </a:solidFill>
              <a:miter lim="800000"/>
              <a:headEnd/>
              <a:tailEnd/>
            </a:ln>
          </p:spPr>
          <p:txBody>
            <a:bodyPr wrap="none" anchor="ctr"/>
            <a:lstStyle/>
            <a:p>
              <a:endParaRPr lang="en-US"/>
            </a:p>
          </p:txBody>
        </p:sp>
      </p:grpSp>
      <p:graphicFrame>
        <p:nvGraphicFramePr>
          <p:cNvPr id="9217" name="Object 2"/>
          <p:cNvGraphicFramePr>
            <a:graphicFrameLocks noChangeAspect="1"/>
          </p:cNvGraphicFramePr>
          <p:nvPr>
            <p:extLst>
              <p:ext uri="{D42A27DB-BD31-4B8C-83A1-F6EECF244321}">
                <p14:modId xmlns:p14="http://schemas.microsoft.com/office/powerpoint/2010/main" val="2735180577"/>
              </p:ext>
            </p:extLst>
          </p:nvPr>
        </p:nvGraphicFramePr>
        <p:xfrm>
          <a:off x="4267200" y="1930152"/>
          <a:ext cx="4191000" cy="2870399"/>
        </p:xfrm>
        <a:graphic>
          <a:graphicData uri="http://schemas.openxmlformats.org/presentationml/2006/ole">
            <mc:AlternateContent xmlns:mc="http://schemas.openxmlformats.org/markup-compatibility/2006">
              <mc:Choice xmlns:v="urn:schemas-microsoft-com:vml" Requires="v">
                <p:oleObj spid="_x0000_s1156" name="Photo Editor Photo" r:id="rId6" imgW="7621064" imgH="5714286" progId="">
                  <p:embed/>
                </p:oleObj>
              </mc:Choice>
              <mc:Fallback>
                <p:oleObj name="Photo Editor Photo" r:id="rId6" imgW="7621064" imgH="5714286"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t="8598"/>
                      <a:stretch>
                        <a:fillRect/>
                      </a:stretch>
                    </p:blipFill>
                    <p:spPr bwMode="auto">
                      <a:xfrm>
                        <a:off x="4267200" y="1930152"/>
                        <a:ext cx="4191000" cy="287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6"/>
          <p:cNvPicPr>
            <a:picLocks noChangeAspect="1"/>
          </p:cNvPicPr>
          <p:nvPr/>
        </p:nvPicPr>
        <p:blipFill>
          <a:blip r:embed="rId8"/>
          <a:stretch>
            <a:fillRect/>
          </a:stretch>
        </p:blipFill>
        <p:spPr>
          <a:xfrm>
            <a:off x="1118372" y="4670594"/>
            <a:ext cx="6044428" cy="2191333"/>
          </a:xfrm>
          <a:prstGeom prst="rect">
            <a:avLst/>
          </a:prstGeom>
        </p:spPr>
      </p:pic>
      <p:sp>
        <p:nvSpPr>
          <p:cNvPr id="8" name="Slide Number Placeholder 7"/>
          <p:cNvSpPr>
            <a:spLocks noGrp="1"/>
          </p:cNvSpPr>
          <p:nvPr>
            <p:ph type="sldNum" sz="quarter" idx="11"/>
          </p:nvPr>
        </p:nvSpPr>
        <p:spPr/>
        <p:txBody>
          <a:bodyPr/>
          <a:lstStyle/>
          <a:p>
            <a:fld id="{DEFB50D9-E5C2-4B54-9B00-BF98CE3B4DE4}" type="slidenum">
              <a:rPr lang="en-US" smtClean="0"/>
              <a:pPr/>
              <a:t>1</a:t>
            </a:fld>
            <a:endParaRPr lang="en-US"/>
          </a:p>
        </p:txBody>
      </p:sp>
    </p:spTree>
    <p:custDataLst>
      <p:tags r:id="rId2"/>
    </p:custDataLst>
    <p:extLst>
      <p:ext uri="{BB962C8B-B14F-4D97-AF65-F5344CB8AC3E}">
        <p14:creationId xmlns:p14="http://schemas.microsoft.com/office/powerpoint/2010/main" val="15949701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768418" cy="1219200"/>
          </a:xfrm>
        </p:spPr>
        <p:txBody>
          <a:bodyPr>
            <a:noAutofit/>
          </a:bodyPr>
          <a:lstStyle/>
          <a:p>
            <a:r>
              <a:rPr lang="en-US" sz="4000" dirty="0" smtClean="0"/>
              <a:t>Mechanoreceptors: hearing</a:t>
            </a:r>
            <a:endParaRPr lang="en-US" sz="4000" dirty="0"/>
          </a:p>
        </p:txBody>
      </p:sp>
      <p:pic>
        <p:nvPicPr>
          <p:cNvPr id="6147" name="Picture 3" descr="C:\Users\Shana\Documents\Instructor Resources\Freeman Resources\Instructor Resources\Chapter_46\B_Jpeg_Images\46_Labeled_Images\46_05_human_inner_ear-L.jpg"/>
          <p:cNvPicPr>
            <a:picLocks noChangeAspect="1" noChangeArrowheads="1"/>
          </p:cNvPicPr>
          <p:nvPr/>
        </p:nvPicPr>
        <p:blipFill rotWithShape="1">
          <a:blip r:embed="rId3">
            <a:extLst>
              <a:ext uri="{28A0092B-C50C-407E-A947-70E740481C1C}">
                <a14:useLocalDpi xmlns:a14="http://schemas.microsoft.com/office/drawing/2010/main" val="0"/>
              </a:ext>
            </a:extLst>
          </a:blip>
          <a:srcRect t="-513" b="-193"/>
          <a:stretch/>
        </p:blipFill>
        <p:spPr bwMode="auto">
          <a:xfrm>
            <a:off x="4768418" y="304800"/>
            <a:ext cx="4375582" cy="6362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kerr6\Documents\Instructor resources\Freeman Resources\Instructor Resources\Chapter_46\B_Jpeg_Images\46_Labeled_Images\46_02a_sensory_inputs-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4744576"/>
            <a:ext cx="4216400" cy="21134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Shana\Documents\Instructor Resources\Freeman Resources\Instructor Resources\Chapter_46\B_Jpeg_Images\46_Labeled_Images\46_03_hair_cells-L.jpg"/>
          <p:cNvPicPr>
            <a:picLocks noChangeAspect="1" noChangeArrowheads="1"/>
          </p:cNvPicPr>
          <p:nvPr/>
        </p:nvPicPr>
        <p:blipFill rotWithShape="1">
          <a:blip r:embed="rId5">
            <a:extLst>
              <a:ext uri="{28A0092B-C50C-407E-A947-70E740481C1C}">
                <a14:useLocalDpi xmlns:a14="http://schemas.microsoft.com/office/drawing/2010/main" val="0"/>
              </a:ext>
            </a:extLst>
          </a:blip>
          <a:srcRect l="49570"/>
          <a:stretch/>
        </p:blipFill>
        <p:spPr bwMode="auto">
          <a:xfrm>
            <a:off x="381000" y="1219200"/>
            <a:ext cx="3505200" cy="347532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DEFB50D9-E5C2-4B54-9B00-BF98CE3B4DE4}" type="slidenum">
              <a:rPr lang="en-US" smtClean="0"/>
              <a:pPr/>
              <a:t>10</a:t>
            </a:fld>
            <a:endParaRPr lang="en-US"/>
          </a:p>
        </p:txBody>
      </p:sp>
    </p:spTree>
    <p:extLst>
      <p:ext uri="{BB962C8B-B14F-4D97-AF65-F5344CB8AC3E}">
        <p14:creationId xmlns:p14="http://schemas.microsoft.com/office/powerpoint/2010/main" val="408330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1143000"/>
          </a:xfrm>
        </p:spPr>
        <p:txBody>
          <a:bodyPr>
            <a:noAutofit/>
          </a:bodyPr>
          <a:lstStyle/>
          <a:p>
            <a:r>
              <a:rPr lang="en-US" sz="3200" dirty="0" smtClean="0"/>
              <a:t>Interpreting different pitches: different hair cells respond to different sound frequencies based on their location in the cochlea</a:t>
            </a:r>
            <a:endParaRPr lang="en-US" sz="3200" dirty="0"/>
          </a:p>
        </p:txBody>
      </p:sp>
      <p:pic>
        <p:nvPicPr>
          <p:cNvPr id="5122" name="Picture 2" descr="C:\Users\Shana\Documents\Instructor Resources\Freeman Resources\Instructor Resources\Chapter_46\B_Jpeg_Images\46_Labeled_Images\46_06_basilar_membran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 y="2185193"/>
            <a:ext cx="5328265" cy="40632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figure 45-13"/>
          <p:cNvPicPr>
            <a:picLocks noChangeAspect="1" noChangeArrowheads="1"/>
          </p:cNvPicPr>
          <p:nvPr/>
        </p:nvPicPr>
        <p:blipFill>
          <a:blip r:embed="rId4" cstate="print"/>
          <a:srcRect/>
          <a:stretch>
            <a:fillRect/>
          </a:stretch>
        </p:blipFill>
        <p:spPr>
          <a:xfrm>
            <a:off x="5323320" y="1828800"/>
            <a:ext cx="3820680" cy="4648200"/>
          </a:xfrm>
          <a:prstGeom prst="rect">
            <a:avLst/>
          </a:prstGeom>
          <a:noFill/>
        </p:spPr>
      </p:pic>
      <p:sp>
        <p:nvSpPr>
          <p:cNvPr id="3" name="Slide Number Placeholder 2"/>
          <p:cNvSpPr>
            <a:spLocks noGrp="1"/>
          </p:cNvSpPr>
          <p:nvPr>
            <p:ph type="sldNum" sz="quarter" idx="12"/>
          </p:nvPr>
        </p:nvSpPr>
        <p:spPr/>
        <p:txBody>
          <a:bodyPr/>
          <a:lstStyle/>
          <a:p>
            <a:fld id="{DEFB50D9-E5C2-4B54-9B00-BF98CE3B4DE4}" type="slidenum">
              <a:rPr lang="en-US" smtClean="0"/>
              <a:pPr/>
              <a:t>11</a:t>
            </a:fld>
            <a:endParaRPr lang="en-US"/>
          </a:p>
        </p:txBody>
      </p:sp>
    </p:spTree>
    <p:extLst>
      <p:ext uri="{BB962C8B-B14F-4D97-AF65-F5344CB8AC3E}">
        <p14:creationId xmlns:p14="http://schemas.microsoft.com/office/powerpoint/2010/main" val="217434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5200" y="3048000"/>
            <a:ext cx="5406044" cy="2875244"/>
            <a:chOff x="2929544" y="2298700"/>
            <a:chExt cx="6362700" cy="3319744"/>
          </a:xfrm>
        </p:grpSpPr>
        <p:sp>
          <p:nvSpPr>
            <p:cNvPr id="498697" name="Text Box 9"/>
            <p:cNvSpPr txBox="1">
              <a:spLocks noChangeArrowheads="1"/>
            </p:cNvSpPr>
            <p:nvPr/>
          </p:nvSpPr>
          <p:spPr bwMode="auto">
            <a:xfrm>
              <a:off x="5526694" y="5281894"/>
              <a:ext cx="1898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ctr"/>
              <a:r>
                <a:rPr lang="en-US" sz="2000" b="1">
                  <a:latin typeface="Arial" pitchFamily="34" charset="0"/>
                  <a:ea typeface="Geneva" pitchFamily="84" charset="0"/>
                  <a:cs typeface="Geneva" pitchFamily="84" charset="0"/>
                </a:rPr>
                <a:t>Frequency (Hz)</a:t>
              </a:r>
            </a:p>
          </p:txBody>
        </p:sp>
        <p:sp>
          <p:nvSpPr>
            <p:cNvPr id="498698" name="Text Box 10"/>
            <p:cNvSpPr txBox="1">
              <a:spLocks noChangeArrowheads="1"/>
            </p:cNvSpPr>
            <p:nvPr/>
          </p:nvSpPr>
          <p:spPr bwMode="auto">
            <a:xfrm rot="-5400000">
              <a:off x="1926244" y="3389594"/>
              <a:ext cx="26797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ctr"/>
              <a:r>
                <a:rPr lang="en-US" sz="2000" b="1">
                  <a:latin typeface="Arial" pitchFamily="34" charset="0"/>
                  <a:ea typeface="Geneva" pitchFamily="84" charset="0"/>
                  <a:cs typeface="Geneva" pitchFamily="84" charset="0"/>
                </a:rPr>
                <a:t>Number of action</a:t>
              </a:r>
            </a:p>
            <a:p>
              <a:pPr algn="ctr"/>
              <a:r>
                <a:rPr lang="en-US" sz="2000" b="1">
                  <a:latin typeface="Arial" pitchFamily="34" charset="0"/>
                  <a:ea typeface="Geneva" pitchFamily="84" charset="0"/>
                  <a:cs typeface="Geneva" pitchFamily="84" charset="0"/>
                </a:rPr>
                <a:t>potentials per second</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9" t="7570" r="1" b="5312"/>
            <a:stretch/>
          </p:blipFill>
          <p:spPr bwMode="auto">
            <a:xfrm>
              <a:off x="3571875" y="2298700"/>
              <a:ext cx="5720369" cy="2983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itle 1"/>
          <p:cNvSpPr>
            <a:spLocks noGrp="1"/>
          </p:cNvSpPr>
          <p:nvPr>
            <p:ph type="title"/>
          </p:nvPr>
        </p:nvSpPr>
        <p:spPr>
          <a:xfrm>
            <a:off x="0" y="228600"/>
            <a:ext cx="9144000" cy="1143000"/>
          </a:xfrm>
        </p:spPr>
        <p:txBody>
          <a:bodyPr>
            <a:normAutofit fontScale="90000"/>
          </a:bodyPr>
          <a:lstStyle/>
          <a:p>
            <a:r>
              <a:rPr lang="en-US" dirty="0" smtClean="0"/>
              <a:t>How does the sensory neuron transmit information about volume?</a:t>
            </a:r>
            <a:endParaRPr lang="en-US" dirty="0"/>
          </a:p>
        </p:txBody>
      </p:sp>
      <p:pic>
        <p:nvPicPr>
          <p:cNvPr id="6" name="Picture 2" descr="C:\Users\Shana\Documents\Instructor Resources\Freeman Resources\Instructor Resources\Chapter_46\B_Jpeg_Images\46_Labeled_Images\46_03_hair_cells-L.jpg"/>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8063" r="17284"/>
          <a:stretch/>
        </p:blipFill>
        <p:spPr bwMode="auto">
          <a:xfrm>
            <a:off x="100949" y="2133600"/>
            <a:ext cx="3091209" cy="4343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46_02b_sensory_inputs-U"/>
          <p:cNvPicPr>
            <a:picLocks noChangeAspect="1" noChangeArrowheads="1"/>
          </p:cNvPicPr>
          <p:nvPr/>
        </p:nvPicPr>
        <p:blipFill rotWithShape="1">
          <a:blip r:embed="rId5">
            <a:extLst>
              <a:ext uri="{28A0092B-C50C-407E-A947-70E740481C1C}">
                <a14:useLocalDpi xmlns:a14="http://schemas.microsoft.com/office/drawing/2010/main" val="0"/>
              </a:ext>
            </a:extLst>
          </a:blip>
          <a:srcRect l="21943" t="12681" r="42499" b="23551"/>
          <a:stretch/>
        </p:blipFill>
        <p:spPr bwMode="auto">
          <a:xfrm>
            <a:off x="5118100" y="3022600"/>
            <a:ext cx="2730500" cy="2235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5"/>
          <p:cNvSpPr txBox="1">
            <a:spLocks noChangeArrowheads="1"/>
          </p:cNvSpPr>
          <p:nvPr/>
        </p:nvSpPr>
        <p:spPr bwMode="auto">
          <a:xfrm>
            <a:off x="7321758" y="2590800"/>
            <a:ext cx="1752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r>
              <a:rPr lang="en-US" sz="1900" b="1" dirty="0" smtClean="0">
                <a:latin typeface="Arial" pitchFamily="34" charset="0"/>
                <a:ea typeface="Geneva" pitchFamily="84" charset="0"/>
                <a:cs typeface="Geneva" pitchFamily="84" charset="0"/>
              </a:rPr>
              <a:t>Loud sound</a:t>
            </a:r>
            <a:endParaRPr lang="en-US" sz="1900" b="1" dirty="0">
              <a:latin typeface="Arial" pitchFamily="34" charset="0"/>
              <a:ea typeface="Geneva" pitchFamily="84" charset="0"/>
              <a:cs typeface="Geneva" pitchFamily="84" charset="0"/>
            </a:endParaRPr>
          </a:p>
        </p:txBody>
      </p:sp>
      <p:sp>
        <p:nvSpPr>
          <p:cNvPr id="10" name="Text Box 6"/>
          <p:cNvSpPr txBox="1">
            <a:spLocks noChangeArrowheads="1"/>
          </p:cNvSpPr>
          <p:nvPr/>
        </p:nvSpPr>
        <p:spPr bwMode="auto">
          <a:xfrm>
            <a:off x="7391400" y="3155950"/>
            <a:ext cx="1752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r>
              <a:rPr lang="en-US" sz="1900" b="1" dirty="0" smtClean="0">
                <a:latin typeface="Arial" pitchFamily="34" charset="0"/>
                <a:ea typeface="Geneva" pitchFamily="84" charset="0"/>
                <a:cs typeface="Geneva" pitchFamily="84" charset="0"/>
              </a:rPr>
              <a:t>Soft </a:t>
            </a:r>
            <a:r>
              <a:rPr lang="en-US" sz="1900" b="1" dirty="0">
                <a:latin typeface="Arial" pitchFamily="34" charset="0"/>
                <a:ea typeface="Geneva" pitchFamily="84" charset="0"/>
                <a:cs typeface="Geneva" pitchFamily="84" charset="0"/>
              </a:rPr>
              <a:t>sound</a:t>
            </a:r>
          </a:p>
        </p:txBody>
      </p:sp>
      <p:sp>
        <p:nvSpPr>
          <p:cNvPr id="11" name="Line 7"/>
          <p:cNvSpPr>
            <a:spLocks noChangeShapeType="1"/>
          </p:cNvSpPr>
          <p:nvPr/>
        </p:nvSpPr>
        <p:spPr bwMode="auto">
          <a:xfrm flipV="1">
            <a:off x="6940758" y="2771774"/>
            <a:ext cx="342900" cy="555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8"/>
          <p:cNvSpPr>
            <a:spLocks noChangeShapeType="1"/>
          </p:cNvSpPr>
          <p:nvPr/>
        </p:nvSpPr>
        <p:spPr bwMode="auto">
          <a:xfrm flipV="1">
            <a:off x="6940758" y="3327398"/>
            <a:ext cx="342900" cy="40640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 name="TextBox 3"/>
          <p:cNvSpPr txBox="1"/>
          <p:nvPr/>
        </p:nvSpPr>
        <p:spPr>
          <a:xfrm>
            <a:off x="4115197" y="1981200"/>
            <a:ext cx="3962003" cy="646331"/>
          </a:xfrm>
          <a:prstGeom prst="rect">
            <a:avLst/>
          </a:prstGeom>
          <a:noFill/>
        </p:spPr>
        <p:txBody>
          <a:bodyPr wrap="square" rtlCol="0">
            <a:spAutoFit/>
          </a:bodyPr>
          <a:lstStyle/>
          <a:p>
            <a:r>
              <a:rPr lang="en-US" dirty="0" smtClean="0"/>
              <a:t>For one specific hair cell at one specific site on the basilar membrane…</a:t>
            </a:r>
            <a:endParaRPr lang="en-US" dirty="0"/>
          </a:p>
        </p:txBody>
      </p:sp>
      <p:sp>
        <p:nvSpPr>
          <p:cNvPr id="5" name="Slide Number Placeholder 4"/>
          <p:cNvSpPr>
            <a:spLocks noGrp="1"/>
          </p:cNvSpPr>
          <p:nvPr>
            <p:ph type="sldNum" sz="quarter" idx="12"/>
          </p:nvPr>
        </p:nvSpPr>
        <p:spPr/>
        <p:txBody>
          <a:bodyPr/>
          <a:lstStyle/>
          <a:p>
            <a:fld id="{DEFB50D9-E5C2-4B54-9B00-BF98CE3B4DE4}" type="slidenum">
              <a:rPr lang="en-US" smtClean="0"/>
              <a:pPr/>
              <a:t>12</a:t>
            </a:fld>
            <a:endParaRPr lang="en-US"/>
          </a:p>
        </p:txBody>
      </p:sp>
    </p:spTree>
    <p:extLst>
      <p:ext uri="{BB962C8B-B14F-4D97-AF65-F5344CB8AC3E}">
        <p14:creationId xmlns:p14="http://schemas.microsoft.com/office/powerpoint/2010/main" val="115004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0" y="0"/>
            <a:ext cx="3810000" cy="6858000"/>
          </a:xfrm>
          <a:prstGeom prst="rect">
            <a:avLst/>
          </a:prstGeom>
          <a:solidFill>
            <a:srgbClr val="CBD1D3"/>
          </a:solidFill>
          <a:ln w="9525">
            <a:solidFill>
              <a:schemeClr val="tx1"/>
            </a:solidFill>
            <a:miter lim="800000"/>
            <a:headEnd/>
            <a:tailEnd/>
          </a:ln>
        </p:spPr>
        <p:txBody>
          <a:bodyPr wrap="none" anchor="ctr"/>
          <a:lstStyle/>
          <a:p>
            <a:endParaRPr lang="en-US"/>
          </a:p>
        </p:txBody>
      </p:sp>
      <p:pic>
        <p:nvPicPr>
          <p:cNvPr id="16387" name="Picture 5" descr="figure 45-11a"/>
          <p:cNvPicPr>
            <a:picLocks noChangeAspect="1" noChangeArrowheads="1"/>
          </p:cNvPicPr>
          <p:nvPr/>
        </p:nvPicPr>
        <p:blipFill>
          <a:blip r:embed="rId4" cstate="print"/>
          <a:srcRect/>
          <a:stretch>
            <a:fillRect/>
          </a:stretch>
        </p:blipFill>
        <p:spPr bwMode="auto">
          <a:xfrm>
            <a:off x="160338" y="0"/>
            <a:ext cx="3497262" cy="3962400"/>
          </a:xfrm>
          <a:prstGeom prst="rect">
            <a:avLst/>
          </a:prstGeom>
          <a:noFill/>
          <a:ln w="9525">
            <a:noFill/>
            <a:miter lim="800000"/>
            <a:headEnd/>
            <a:tailEnd/>
          </a:ln>
        </p:spPr>
      </p:pic>
      <p:pic>
        <p:nvPicPr>
          <p:cNvPr id="16388" name="Picture 6" descr="figure 45-11b"/>
          <p:cNvPicPr>
            <a:picLocks noChangeAspect="1" noChangeArrowheads="1"/>
          </p:cNvPicPr>
          <p:nvPr/>
        </p:nvPicPr>
        <p:blipFill>
          <a:blip r:embed="rId5" cstate="print"/>
          <a:srcRect l="32001" t="53659"/>
          <a:stretch>
            <a:fillRect/>
          </a:stretch>
        </p:blipFill>
        <p:spPr bwMode="auto">
          <a:xfrm>
            <a:off x="457200" y="4475163"/>
            <a:ext cx="2743200" cy="2230437"/>
          </a:xfrm>
          <a:prstGeom prst="rect">
            <a:avLst/>
          </a:prstGeom>
          <a:noFill/>
          <a:ln w="9525">
            <a:noFill/>
            <a:miter lim="800000"/>
            <a:headEnd/>
            <a:tailEnd/>
          </a:ln>
        </p:spPr>
      </p:pic>
      <p:sp>
        <p:nvSpPr>
          <p:cNvPr id="16389" name="Text Box 7"/>
          <p:cNvSpPr txBox="1">
            <a:spLocks noChangeArrowheads="1"/>
          </p:cNvSpPr>
          <p:nvPr/>
        </p:nvSpPr>
        <p:spPr bwMode="auto">
          <a:xfrm>
            <a:off x="557489" y="3886200"/>
            <a:ext cx="2536272" cy="646331"/>
          </a:xfrm>
          <a:prstGeom prst="rect">
            <a:avLst/>
          </a:prstGeom>
          <a:noFill/>
          <a:ln w="9525">
            <a:noFill/>
            <a:miter lim="800000"/>
            <a:headEnd/>
            <a:tailEnd/>
          </a:ln>
        </p:spPr>
        <p:txBody>
          <a:bodyPr wrap="none">
            <a:spAutoFit/>
          </a:bodyPr>
          <a:lstStyle/>
          <a:p>
            <a:pPr algn="ctr"/>
            <a:r>
              <a:rPr lang="en-US" dirty="0"/>
              <a:t>In </a:t>
            </a:r>
            <a:r>
              <a:rPr lang="en-US"/>
              <a:t>the </a:t>
            </a:r>
            <a:r>
              <a:rPr lang="en-US" smtClean="0"/>
              <a:t>vestibule</a:t>
            </a:r>
            <a:r>
              <a:rPr lang="en-US" dirty="0"/>
              <a:t>, otoliths</a:t>
            </a:r>
          </a:p>
          <a:p>
            <a:pPr algn="ctr"/>
            <a:r>
              <a:rPr lang="en-US" dirty="0"/>
              <a:t>register gravity </a:t>
            </a:r>
          </a:p>
        </p:txBody>
      </p:sp>
      <p:sp>
        <p:nvSpPr>
          <p:cNvPr id="71692" name="Text Box 12"/>
          <p:cNvSpPr txBox="1">
            <a:spLocks noChangeArrowheads="1"/>
          </p:cNvSpPr>
          <p:nvPr/>
        </p:nvSpPr>
        <p:spPr bwMode="auto">
          <a:xfrm>
            <a:off x="3962400" y="152400"/>
            <a:ext cx="4953000" cy="5863144"/>
          </a:xfrm>
          <a:prstGeom prst="rect">
            <a:avLst/>
          </a:prstGeom>
          <a:noFill/>
          <a:ln w="9525">
            <a:noFill/>
            <a:miter lim="800000"/>
            <a:headEnd/>
            <a:tailEnd/>
          </a:ln>
          <a:effectLst/>
        </p:spPr>
        <p:txBody>
          <a:bodyPr>
            <a:spAutoFit/>
          </a:bodyPr>
          <a:lstStyle/>
          <a:p>
            <a:pPr>
              <a:spcBef>
                <a:spcPct val="50000"/>
              </a:spcBef>
              <a:defRPr/>
            </a:pPr>
            <a:r>
              <a:rPr lang="en-US" sz="2400" dirty="0"/>
              <a:t>Animals also use hair cells to respond to </a:t>
            </a:r>
            <a:r>
              <a:rPr lang="en-US" sz="2400" dirty="0" smtClean="0"/>
              <a:t>gravity </a:t>
            </a:r>
            <a:r>
              <a:rPr lang="en-US" sz="2400" dirty="0"/>
              <a:t>and </a:t>
            </a:r>
            <a:r>
              <a:rPr lang="en-US" sz="2400" dirty="0" smtClean="0"/>
              <a:t>momentum (balance)</a:t>
            </a:r>
            <a:endParaRPr lang="en-US" sz="2400" dirty="0"/>
          </a:p>
          <a:p>
            <a:pPr>
              <a:spcBef>
                <a:spcPct val="50000"/>
              </a:spcBef>
              <a:defRPr/>
            </a:pPr>
            <a:endParaRPr lang="en-US" dirty="0"/>
          </a:p>
          <a:p>
            <a:pPr marL="119063" indent="-119063">
              <a:spcBef>
                <a:spcPct val="50000"/>
              </a:spcBef>
              <a:buFont typeface="Arial" pitchFamily="34" charset="0"/>
              <a:buChar char="•"/>
              <a:defRPr/>
            </a:pPr>
            <a:r>
              <a:rPr lang="en-US" sz="2400" dirty="0">
                <a:solidFill>
                  <a:schemeClr val="accent1"/>
                </a:solidFill>
              </a:rPr>
              <a:t>Fluid in the semicircular canals moves </a:t>
            </a:r>
            <a:r>
              <a:rPr lang="en-US" sz="2400" dirty="0"/>
              <a:t>in response to shifts in body </a:t>
            </a:r>
            <a:r>
              <a:rPr lang="en-US" sz="2400" dirty="0" smtClean="0"/>
              <a:t>axes</a:t>
            </a:r>
            <a:endParaRPr lang="en-US" sz="2400" dirty="0"/>
          </a:p>
          <a:p>
            <a:pPr marL="119063" indent="-119063">
              <a:spcBef>
                <a:spcPct val="50000"/>
              </a:spcBef>
              <a:buFont typeface="Arial" pitchFamily="34" charset="0"/>
              <a:buChar char="•"/>
              <a:defRPr/>
            </a:pPr>
            <a:r>
              <a:rPr lang="en-US" sz="2400" dirty="0"/>
              <a:t>Hair cells project into a gelatinous </a:t>
            </a:r>
            <a:r>
              <a:rPr lang="en-US" sz="2400" dirty="0">
                <a:solidFill>
                  <a:schemeClr val="accent1"/>
                </a:solidFill>
              </a:rPr>
              <a:t>matrix containing calcium carbonate</a:t>
            </a:r>
            <a:r>
              <a:rPr lang="en-US" sz="2400" dirty="0"/>
              <a:t> particles, “ear stones”</a:t>
            </a:r>
          </a:p>
          <a:p>
            <a:pPr marL="119063" indent="-119063">
              <a:spcBef>
                <a:spcPct val="50000"/>
              </a:spcBef>
              <a:buFont typeface="Arial" pitchFamily="34" charset="0"/>
              <a:buChar char="•"/>
              <a:defRPr/>
            </a:pPr>
            <a:r>
              <a:rPr lang="en-US" sz="2400" dirty="0" smtClean="0"/>
              <a:t>The </a:t>
            </a:r>
            <a:r>
              <a:rPr lang="en-US" sz="2400" dirty="0"/>
              <a:t>hair cells are stimulated when the fluid and force of gravity </a:t>
            </a:r>
            <a:r>
              <a:rPr lang="en-US" sz="2400" dirty="0">
                <a:solidFill>
                  <a:schemeClr val="accent1"/>
                </a:solidFill>
              </a:rPr>
              <a:t>shift the position of the gelatinous </a:t>
            </a:r>
            <a:r>
              <a:rPr lang="en-US" sz="2400" dirty="0" smtClean="0">
                <a:solidFill>
                  <a:schemeClr val="accent1"/>
                </a:solidFill>
              </a:rPr>
              <a:t>material</a:t>
            </a:r>
            <a:endParaRPr lang="en-US" dirty="0"/>
          </a:p>
        </p:txBody>
      </p:sp>
      <p:sp>
        <p:nvSpPr>
          <p:cNvPr id="2" name="Slide Number Placeholder 1"/>
          <p:cNvSpPr>
            <a:spLocks noGrp="1"/>
          </p:cNvSpPr>
          <p:nvPr>
            <p:ph type="sldNum" sz="quarter" idx="12"/>
          </p:nvPr>
        </p:nvSpPr>
        <p:spPr/>
        <p:txBody>
          <a:bodyPr/>
          <a:lstStyle/>
          <a:p>
            <a:fld id="{DEFB50D9-E5C2-4B54-9B00-BF98CE3B4DE4}" type="slidenum">
              <a:rPr lang="en-US" smtClean="0"/>
              <a:pPr/>
              <a:t>13</a:t>
            </a:fld>
            <a:endParaRPr lang="en-US"/>
          </a:p>
        </p:txBody>
      </p:sp>
    </p:spTree>
    <p:custDataLst>
      <p:tags r:id="rId1"/>
    </p:custDataLst>
    <p:extLst>
      <p:ext uri="{BB962C8B-B14F-4D97-AF65-F5344CB8AC3E}">
        <p14:creationId xmlns:p14="http://schemas.microsoft.com/office/powerpoint/2010/main" val="2564322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0" descr="45_01b_system_flo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31" y="1066800"/>
            <a:ext cx="7681913" cy="5578475"/>
          </a:xfrm>
          <a:prstGeom prst="rect">
            <a:avLst/>
          </a:prstGeom>
          <a:noFill/>
          <a:extLst>
            <a:ext uri="{909E8E84-426E-40DD-AFC4-6F175D3DCCD1}">
              <a14:hiddenFill xmlns:a14="http://schemas.microsoft.com/office/drawing/2010/main">
                <a:solidFill>
                  <a:srgbClr val="FFFFFF"/>
                </a:solidFill>
              </a14:hiddenFill>
            </a:ext>
          </a:extLst>
        </p:spPr>
      </p:pic>
      <p:sp>
        <p:nvSpPr>
          <p:cNvPr id="11" name="Line 24"/>
          <p:cNvSpPr>
            <a:spLocks noChangeShapeType="1"/>
          </p:cNvSpPr>
          <p:nvPr/>
        </p:nvSpPr>
        <p:spPr bwMode="auto">
          <a:xfrm>
            <a:off x="4779169" y="3851275"/>
            <a:ext cx="900112" cy="0"/>
          </a:xfrm>
          <a:prstGeom prst="line">
            <a:avLst/>
          </a:prstGeom>
          <a:noFill/>
          <a:ln w="12700">
            <a:solidFill>
              <a:schemeClr val="tx1"/>
            </a:solidFill>
            <a:round/>
            <a:headEnd type="non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25"/>
          <p:cNvSpPr>
            <a:spLocks noChangeShapeType="1"/>
          </p:cNvSpPr>
          <p:nvPr/>
        </p:nvSpPr>
        <p:spPr bwMode="auto">
          <a:xfrm>
            <a:off x="4718844" y="4611687"/>
            <a:ext cx="677862" cy="0"/>
          </a:xfrm>
          <a:prstGeom prst="line">
            <a:avLst/>
          </a:prstGeom>
          <a:noFill/>
          <a:ln w="12700">
            <a:solidFill>
              <a:schemeClr val="tx1"/>
            </a:solidFill>
            <a:round/>
            <a:headEnd type="non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26"/>
          <p:cNvSpPr>
            <a:spLocks noChangeShapeType="1"/>
          </p:cNvSpPr>
          <p:nvPr/>
        </p:nvSpPr>
        <p:spPr bwMode="auto">
          <a:xfrm>
            <a:off x="6007894" y="3470275"/>
            <a:ext cx="720725" cy="0"/>
          </a:xfrm>
          <a:prstGeom prst="line">
            <a:avLst/>
          </a:prstGeom>
          <a:noFill/>
          <a:ln w="127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27"/>
          <p:cNvSpPr>
            <a:spLocks noChangeShapeType="1"/>
          </p:cNvSpPr>
          <p:nvPr/>
        </p:nvSpPr>
        <p:spPr bwMode="auto">
          <a:xfrm>
            <a:off x="5460206" y="2878137"/>
            <a:ext cx="1279525" cy="0"/>
          </a:xfrm>
          <a:prstGeom prst="line">
            <a:avLst/>
          </a:prstGeom>
          <a:noFill/>
          <a:ln w="127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29"/>
          <p:cNvSpPr>
            <a:spLocks noChangeShapeType="1"/>
          </p:cNvSpPr>
          <p:nvPr/>
        </p:nvSpPr>
        <p:spPr bwMode="auto">
          <a:xfrm>
            <a:off x="4210844" y="5630862"/>
            <a:ext cx="0" cy="388938"/>
          </a:xfrm>
          <a:prstGeom prst="line">
            <a:avLst/>
          </a:prstGeom>
          <a:noFill/>
          <a:ln w="12700">
            <a:solidFill>
              <a:schemeClr val="tx1"/>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32"/>
          <p:cNvSpPr>
            <a:spLocks noChangeShapeType="1"/>
          </p:cNvSpPr>
          <p:nvPr/>
        </p:nvSpPr>
        <p:spPr bwMode="auto">
          <a:xfrm>
            <a:off x="1920081" y="4824412"/>
            <a:ext cx="73025" cy="3778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itle 1"/>
          <p:cNvSpPr>
            <a:spLocks noGrp="1"/>
          </p:cNvSpPr>
          <p:nvPr>
            <p:ph type="title"/>
          </p:nvPr>
        </p:nvSpPr>
        <p:spPr>
          <a:xfrm>
            <a:off x="0" y="152400"/>
            <a:ext cx="9144000" cy="1143000"/>
          </a:xfrm>
          <a:solidFill>
            <a:schemeClr val="bg1"/>
          </a:solidFill>
        </p:spPr>
        <p:txBody>
          <a:bodyPr>
            <a:normAutofit/>
          </a:bodyPr>
          <a:lstStyle/>
          <a:p>
            <a:r>
              <a:rPr lang="en-US" dirty="0" smtClean="0"/>
              <a:t>Reflex arc</a:t>
            </a:r>
            <a:endParaRPr lang="en-US" dirty="0"/>
          </a:p>
        </p:txBody>
      </p:sp>
      <p:sp>
        <p:nvSpPr>
          <p:cNvPr id="17" name="TextBox 16"/>
          <p:cNvSpPr txBox="1"/>
          <p:nvPr/>
        </p:nvSpPr>
        <p:spPr>
          <a:xfrm>
            <a:off x="1711226" y="4454480"/>
            <a:ext cx="309700" cy="523220"/>
          </a:xfrm>
          <a:prstGeom prst="rect">
            <a:avLst/>
          </a:prstGeom>
          <a:noFill/>
        </p:spPr>
        <p:txBody>
          <a:bodyPr wrap="none" rtlCol="0">
            <a:spAutoFit/>
          </a:bodyPr>
          <a:lstStyle/>
          <a:p>
            <a:r>
              <a:rPr lang="en-US" sz="2800" dirty="0" smtClean="0"/>
              <a:t>1</a:t>
            </a:r>
            <a:endParaRPr lang="en-US" sz="2800" dirty="0"/>
          </a:p>
        </p:txBody>
      </p:sp>
      <p:sp>
        <p:nvSpPr>
          <p:cNvPr id="18" name="TextBox 17"/>
          <p:cNvSpPr txBox="1"/>
          <p:nvPr/>
        </p:nvSpPr>
        <p:spPr>
          <a:xfrm>
            <a:off x="4078436" y="6023392"/>
            <a:ext cx="349776" cy="523220"/>
          </a:xfrm>
          <a:prstGeom prst="rect">
            <a:avLst/>
          </a:prstGeom>
          <a:noFill/>
        </p:spPr>
        <p:txBody>
          <a:bodyPr wrap="none" rtlCol="0">
            <a:spAutoFit/>
          </a:bodyPr>
          <a:lstStyle/>
          <a:p>
            <a:r>
              <a:rPr lang="en-US" sz="2800" dirty="0" smtClean="0"/>
              <a:t>2</a:t>
            </a:r>
            <a:endParaRPr lang="en-US" sz="2800" dirty="0"/>
          </a:p>
        </p:txBody>
      </p:sp>
      <p:sp>
        <p:nvSpPr>
          <p:cNvPr id="19" name="TextBox 18"/>
          <p:cNvSpPr txBox="1"/>
          <p:nvPr/>
        </p:nvSpPr>
        <p:spPr>
          <a:xfrm>
            <a:off x="6771764" y="3285609"/>
            <a:ext cx="359394" cy="523220"/>
          </a:xfrm>
          <a:prstGeom prst="rect">
            <a:avLst/>
          </a:prstGeom>
          <a:noFill/>
        </p:spPr>
        <p:txBody>
          <a:bodyPr wrap="none" rtlCol="0">
            <a:spAutoFit/>
          </a:bodyPr>
          <a:lstStyle/>
          <a:p>
            <a:r>
              <a:rPr lang="en-US" sz="2800" dirty="0" smtClean="0"/>
              <a:t>3</a:t>
            </a:r>
            <a:endParaRPr lang="en-US" sz="2800" dirty="0"/>
          </a:p>
        </p:txBody>
      </p:sp>
      <p:sp>
        <p:nvSpPr>
          <p:cNvPr id="20" name="TextBox 19"/>
          <p:cNvSpPr txBox="1"/>
          <p:nvPr/>
        </p:nvSpPr>
        <p:spPr>
          <a:xfrm>
            <a:off x="4446655" y="3594427"/>
            <a:ext cx="375424" cy="523220"/>
          </a:xfrm>
          <a:prstGeom prst="rect">
            <a:avLst/>
          </a:prstGeom>
          <a:noFill/>
        </p:spPr>
        <p:txBody>
          <a:bodyPr wrap="none" rtlCol="0">
            <a:spAutoFit/>
          </a:bodyPr>
          <a:lstStyle/>
          <a:p>
            <a:r>
              <a:rPr lang="en-US" sz="2800" dirty="0" smtClean="0"/>
              <a:t>4</a:t>
            </a:r>
            <a:endParaRPr lang="en-US" sz="2800" dirty="0"/>
          </a:p>
        </p:txBody>
      </p:sp>
      <p:sp>
        <p:nvSpPr>
          <p:cNvPr id="21" name="TextBox 20"/>
          <p:cNvSpPr txBox="1"/>
          <p:nvPr/>
        </p:nvSpPr>
        <p:spPr>
          <a:xfrm>
            <a:off x="4408245" y="4426421"/>
            <a:ext cx="360996" cy="523220"/>
          </a:xfrm>
          <a:prstGeom prst="rect">
            <a:avLst/>
          </a:prstGeom>
          <a:noFill/>
        </p:spPr>
        <p:txBody>
          <a:bodyPr wrap="none" rtlCol="0">
            <a:spAutoFit/>
          </a:bodyPr>
          <a:lstStyle/>
          <a:p>
            <a:r>
              <a:rPr lang="en-US" sz="2800" dirty="0" smtClean="0"/>
              <a:t>5</a:t>
            </a:r>
            <a:endParaRPr lang="en-US" sz="2800" dirty="0"/>
          </a:p>
        </p:txBody>
      </p:sp>
      <p:sp>
        <p:nvSpPr>
          <p:cNvPr id="22" name="TextBox 21"/>
          <p:cNvSpPr txBox="1"/>
          <p:nvPr/>
        </p:nvSpPr>
        <p:spPr>
          <a:xfrm>
            <a:off x="6771764" y="2616527"/>
            <a:ext cx="383438" cy="523220"/>
          </a:xfrm>
          <a:prstGeom prst="rect">
            <a:avLst/>
          </a:prstGeom>
          <a:noFill/>
        </p:spPr>
        <p:txBody>
          <a:bodyPr wrap="none" rtlCol="0">
            <a:spAutoFit/>
          </a:bodyPr>
          <a:lstStyle/>
          <a:p>
            <a:r>
              <a:rPr lang="en-US" sz="2800" dirty="0" smtClean="0"/>
              <a:t>6</a:t>
            </a:r>
            <a:endParaRPr lang="en-US" sz="2800" dirty="0"/>
          </a:p>
        </p:txBody>
      </p:sp>
      <p:sp>
        <p:nvSpPr>
          <p:cNvPr id="23" name="Line 27"/>
          <p:cNvSpPr>
            <a:spLocks noChangeShapeType="1"/>
          </p:cNvSpPr>
          <p:nvPr/>
        </p:nvSpPr>
        <p:spPr bwMode="auto">
          <a:xfrm>
            <a:off x="5088731" y="2133600"/>
            <a:ext cx="1279525" cy="0"/>
          </a:xfrm>
          <a:prstGeom prst="line">
            <a:avLst/>
          </a:prstGeom>
          <a:noFill/>
          <a:ln w="127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TextBox 23"/>
          <p:cNvSpPr txBox="1"/>
          <p:nvPr/>
        </p:nvSpPr>
        <p:spPr>
          <a:xfrm>
            <a:off x="6400289" y="1871990"/>
            <a:ext cx="354584" cy="523220"/>
          </a:xfrm>
          <a:prstGeom prst="rect">
            <a:avLst/>
          </a:prstGeom>
          <a:noFill/>
        </p:spPr>
        <p:txBody>
          <a:bodyPr wrap="none" rtlCol="0">
            <a:spAutoFit/>
          </a:bodyPr>
          <a:lstStyle/>
          <a:p>
            <a:r>
              <a:rPr lang="en-US" sz="2800" dirty="0" smtClean="0"/>
              <a:t>7</a:t>
            </a:r>
            <a:endParaRPr lang="en-US" sz="2800" dirty="0"/>
          </a:p>
        </p:txBody>
      </p:sp>
      <p:sp>
        <p:nvSpPr>
          <p:cNvPr id="27" name="TextBox 26"/>
          <p:cNvSpPr txBox="1"/>
          <p:nvPr/>
        </p:nvSpPr>
        <p:spPr>
          <a:xfrm>
            <a:off x="7872881" y="6513036"/>
            <a:ext cx="1223412" cy="276999"/>
          </a:xfrm>
          <a:prstGeom prst="rect">
            <a:avLst/>
          </a:prstGeom>
          <a:noFill/>
        </p:spPr>
        <p:txBody>
          <a:bodyPr wrap="none" rtlCol="0">
            <a:spAutoFit/>
          </a:bodyPr>
          <a:lstStyle/>
          <a:p>
            <a:pPr algn="r"/>
            <a:r>
              <a:rPr lang="en-US" sz="1200" dirty="0" smtClean="0"/>
              <a:t>Freeman 2e 45.1</a:t>
            </a:r>
            <a:endParaRPr lang="en-US" sz="1200" dirty="0"/>
          </a:p>
        </p:txBody>
      </p:sp>
      <p:sp>
        <p:nvSpPr>
          <p:cNvPr id="3" name="Slide Number Placeholder 2"/>
          <p:cNvSpPr>
            <a:spLocks noGrp="1"/>
          </p:cNvSpPr>
          <p:nvPr>
            <p:ph type="sldNum" sz="quarter" idx="12"/>
          </p:nvPr>
        </p:nvSpPr>
        <p:spPr/>
        <p:txBody>
          <a:bodyPr/>
          <a:lstStyle/>
          <a:p>
            <a:fld id="{DEFB50D9-E5C2-4B54-9B00-BF98CE3B4DE4}" type="slidenum">
              <a:rPr lang="en-US" smtClean="0"/>
              <a:pPr/>
              <a:t>14</a:t>
            </a:fld>
            <a:endParaRPr lang="en-US"/>
          </a:p>
        </p:txBody>
      </p:sp>
    </p:spTree>
    <p:extLst>
      <p:ext uri="{BB962C8B-B14F-4D97-AF65-F5344CB8AC3E}">
        <p14:creationId xmlns:p14="http://schemas.microsoft.com/office/powerpoint/2010/main" val="15517982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Nociceptors: Pain</a:t>
            </a:r>
            <a:endParaRPr lang="en-US" dirty="0"/>
          </a:p>
        </p:txBody>
      </p:sp>
      <p:pic>
        <p:nvPicPr>
          <p:cNvPr id="3" name="Picture 10" descr="49_03HumSkinSenseReceptor_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15999"/>
            <a:ext cx="5105401" cy="564580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txBox="1">
            <a:spLocks/>
          </p:cNvSpPr>
          <p:nvPr/>
        </p:nvSpPr>
        <p:spPr>
          <a:xfrm>
            <a:off x="5486400" y="990600"/>
            <a:ext cx="3200400" cy="5334000"/>
          </a:xfrm>
          <a:prstGeom prst="rect">
            <a:avLst/>
          </a:prstGeom>
        </p:spPr>
        <p:txBody>
          <a:bodyPr>
            <a:normAutofit/>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indent="0">
              <a:buNone/>
            </a:pPr>
            <a:r>
              <a:rPr lang="en-US" kern="0" dirty="0" smtClean="0"/>
              <a:t>Any type of tissue injury:</a:t>
            </a:r>
          </a:p>
          <a:p>
            <a:pPr marL="457200" indent="-457200"/>
            <a:r>
              <a:rPr lang="en-US" kern="0" dirty="0" smtClean="0"/>
              <a:t>Extreme heat or cold</a:t>
            </a:r>
          </a:p>
          <a:p>
            <a:pPr marL="457200" indent="-457200"/>
            <a:r>
              <a:rPr lang="en-US" kern="0" dirty="0" smtClean="0"/>
              <a:t>Extreme mechanical deformation</a:t>
            </a:r>
          </a:p>
          <a:p>
            <a:pPr marL="457200" indent="-457200"/>
            <a:r>
              <a:rPr lang="en-US" kern="0" dirty="0" smtClean="0"/>
              <a:t>Noxious chemicals</a:t>
            </a:r>
          </a:p>
          <a:p>
            <a:pPr marL="457200" indent="-457200"/>
            <a:endParaRPr lang="en-US" kern="0" dirty="0"/>
          </a:p>
          <a:p>
            <a:pPr indent="0">
              <a:buNone/>
            </a:pPr>
            <a:r>
              <a:rPr lang="en-US" kern="0" dirty="0" smtClean="0"/>
              <a:t>Often free nerve endings</a:t>
            </a:r>
            <a:endParaRPr lang="en-US" kern="0" dirty="0"/>
          </a:p>
        </p:txBody>
      </p:sp>
      <p:sp>
        <p:nvSpPr>
          <p:cNvPr id="5" name="Oval 4"/>
          <p:cNvSpPr/>
          <p:nvPr/>
        </p:nvSpPr>
        <p:spPr>
          <a:xfrm>
            <a:off x="1981200" y="685800"/>
            <a:ext cx="990600" cy="8382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EFB50D9-E5C2-4B54-9B00-BF98CE3B4DE4}" type="slidenum">
              <a:rPr lang="en-US" smtClean="0"/>
              <a:pPr/>
              <a:t>15</a:t>
            </a:fld>
            <a:endParaRPr lang="en-US"/>
          </a:p>
        </p:txBody>
      </p:sp>
    </p:spTree>
    <p:extLst>
      <p:ext uri="{BB962C8B-B14F-4D97-AF65-F5344CB8AC3E}">
        <p14:creationId xmlns:p14="http://schemas.microsoft.com/office/powerpoint/2010/main" val="1019054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0" descr="49_17CompoundEyes_CL.jpg"/>
          <p:cNvPicPr>
            <a:picLocks noChangeAspect="1" noChangeArrowheads="1"/>
          </p:cNvPicPr>
          <p:nvPr/>
        </p:nvPicPr>
        <p:blipFill>
          <a:blip r:embed="rId4" cstate="print"/>
          <a:srcRect t="39345"/>
          <a:stretch>
            <a:fillRect/>
          </a:stretch>
        </p:blipFill>
        <p:spPr bwMode="auto">
          <a:xfrm>
            <a:off x="5105400" y="762000"/>
            <a:ext cx="3821113" cy="3132138"/>
          </a:xfrm>
          <a:prstGeom prst="rect">
            <a:avLst/>
          </a:prstGeom>
          <a:noFill/>
          <a:ln w="9525">
            <a:noFill/>
            <a:miter lim="800000"/>
            <a:headEnd/>
            <a:tailEnd/>
          </a:ln>
        </p:spPr>
      </p:pic>
      <p:sp>
        <p:nvSpPr>
          <p:cNvPr id="26627" name="Rectangle 4"/>
          <p:cNvSpPr>
            <a:spLocks noGrp="1" noChangeArrowheads="1"/>
          </p:cNvSpPr>
          <p:nvPr>
            <p:ph type="title" idx="4294967295"/>
          </p:nvPr>
        </p:nvSpPr>
        <p:spPr>
          <a:xfrm>
            <a:off x="0" y="304800"/>
            <a:ext cx="8686800" cy="609600"/>
          </a:xfrm>
        </p:spPr>
        <p:txBody>
          <a:bodyPr>
            <a:normAutofit fontScale="90000"/>
          </a:bodyPr>
          <a:lstStyle/>
          <a:p>
            <a:r>
              <a:rPr lang="en-US" dirty="0" smtClean="0">
                <a:solidFill>
                  <a:schemeClr val="accent2"/>
                </a:solidFill>
              </a:rPr>
              <a:t>Photoreceptors</a:t>
            </a:r>
            <a:r>
              <a:rPr lang="en-US" dirty="0" smtClean="0"/>
              <a:t>: Sight</a:t>
            </a:r>
          </a:p>
        </p:txBody>
      </p:sp>
      <p:sp>
        <p:nvSpPr>
          <p:cNvPr id="26628" name="Rectangle 8"/>
          <p:cNvSpPr>
            <a:spLocks noGrp="1" noChangeArrowheads="1"/>
          </p:cNvSpPr>
          <p:nvPr>
            <p:ph type="body" idx="4294967295"/>
          </p:nvPr>
        </p:nvSpPr>
        <p:spPr>
          <a:xfrm>
            <a:off x="0" y="1066800"/>
            <a:ext cx="4648200" cy="3276600"/>
          </a:xfrm>
        </p:spPr>
        <p:txBody>
          <a:bodyPr>
            <a:normAutofit lnSpcReduction="10000"/>
          </a:bodyPr>
          <a:lstStyle/>
          <a:p>
            <a:pPr marL="0" indent="0">
              <a:lnSpc>
                <a:spcPct val="90000"/>
              </a:lnSpc>
              <a:spcBef>
                <a:spcPct val="50000"/>
              </a:spcBef>
              <a:buFontTx/>
              <a:buNone/>
            </a:pPr>
            <a:r>
              <a:rPr lang="en-US" sz="2000" dirty="0" smtClean="0"/>
              <a:t>Photoreception varies from the eye cups of flatworms, which can </a:t>
            </a:r>
            <a:r>
              <a:rPr lang="en-US" sz="2000" dirty="0" smtClean="0">
                <a:solidFill>
                  <a:schemeClr val="accent1"/>
                </a:solidFill>
              </a:rPr>
              <a:t>sense the direction of a light source</a:t>
            </a:r>
            <a:r>
              <a:rPr lang="en-US" sz="2000" dirty="0" smtClean="0"/>
              <a:t>, </a:t>
            </a:r>
          </a:p>
          <a:p>
            <a:pPr marL="0" indent="0">
              <a:lnSpc>
                <a:spcPct val="90000"/>
              </a:lnSpc>
              <a:spcBef>
                <a:spcPct val="50000"/>
              </a:spcBef>
              <a:buFontTx/>
              <a:buNone/>
            </a:pPr>
            <a:r>
              <a:rPr lang="en-US" sz="2000" dirty="0" smtClean="0"/>
              <a:t>to the compound (multiple lenses) eyes of arthropods, which can </a:t>
            </a:r>
            <a:r>
              <a:rPr lang="en-US" sz="2000" dirty="0" smtClean="0">
                <a:solidFill>
                  <a:schemeClr val="accent1"/>
                </a:solidFill>
              </a:rPr>
              <a:t>detect shapes and patterns</a:t>
            </a:r>
            <a:r>
              <a:rPr lang="en-US" sz="2000" dirty="0" smtClean="0"/>
              <a:t>, </a:t>
            </a:r>
          </a:p>
          <a:p>
            <a:pPr marL="0" indent="0">
              <a:lnSpc>
                <a:spcPct val="90000"/>
              </a:lnSpc>
              <a:spcBef>
                <a:spcPct val="50000"/>
              </a:spcBef>
              <a:buFontTx/>
              <a:buNone/>
            </a:pPr>
            <a:r>
              <a:rPr lang="en-US" sz="2000" dirty="0" smtClean="0"/>
              <a:t>to the simple (single lens) eyes of cephalopods and vertebrates that </a:t>
            </a:r>
            <a:r>
              <a:rPr lang="en-US" sz="2000" dirty="0" smtClean="0">
                <a:solidFill>
                  <a:schemeClr val="accent1"/>
                </a:solidFill>
              </a:rPr>
              <a:t>form images</a:t>
            </a:r>
          </a:p>
          <a:p>
            <a:pPr marL="0" indent="0">
              <a:lnSpc>
                <a:spcPct val="90000"/>
              </a:lnSpc>
              <a:spcBef>
                <a:spcPct val="50000"/>
              </a:spcBef>
              <a:buFontTx/>
              <a:buNone/>
            </a:pPr>
            <a:r>
              <a:rPr lang="en-US" sz="2000" dirty="0" smtClean="0"/>
              <a:t>All photoreceptors contain similar pigment molecules that absorb light</a:t>
            </a:r>
          </a:p>
        </p:txBody>
      </p:sp>
      <p:pic>
        <p:nvPicPr>
          <p:cNvPr id="26629" name="Picture 12" descr="49_17x1CompoundEyeSEM_UP.jpg"/>
          <p:cNvPicPr>
            <a:picLocks noChangeAspect="1" noChangeArrowheads="1"/>
          </p:cNvPicPr>
          <p:nvPr/>
        </p:nvPicPr>
        <p:blipFill>
          <a:blip r:embed="rId5" cstate="print"/>
          <a:srcRect/>
          <a:stretch>
            <a:fillRect/>
          </a:stretch>
        </p:blipFill>
        <p:spPr bwMode="auto">
          <a:xfrm>
            <a:off x="6307138" y="3657600"/>
            <a:ext cx="2836862" cy="3200400"/>
          </a:xfrm>
          <a:prstGeom prst="rect">
            <a:avLst/>
          </a:prstGeom>
          <a:noFill/>
          <a:ln w="9525">
            <a:noFill/>
            <a:miter lim="800000"/>
            <a:headEnd/>
            <a:tailEnd/>
          </a:ln>
        </p:spPr>
      </p:pic>
      <p:pic>
        <p:nvPicPr>
          <p:cNvPr id="26630" name="Picture 14" descr="49_16PlanariaOcelli_L.jpg"/>
          <p:cNvPicPr>
            <a:picLocks noChangeAspect="1" noChangeArrowheads="1"/>
          </p:cNvPicPr>
          <p:nvPr/>
        </p:nvPicPr>
        <p:blipFill>
          <a:blip r:embed="rId6" cstate="print"/>
          <a:srcRect t="23334" b="17422"/>
          <a:stretch>
            <a:fillRect/>
          </a:stretch>
        </p:blipFill>
        <p:spPr bwMode="auto">
          <a:xfrm>
            <a:off x="2433637" y="4525963"/>
            <a:ext cx="3890963" cy="2332037"/>
          </a:xfrm>
          <a:prstGeom prst="rect">
            <a:avLst/>
          </a:prstGeom>
          <a:noFill/>
          <a:ln w="9525">
            <a:noFill/>
            <a:miter lim="800000"/>
            <a:headEnd/>
            <a:tailEnd/>
          </a:ln>
        </p:spPr>
      </p:pic>
      <p:pic>
        <p:nvPicPr>
          <p:cNvPr id="26631" name="Picture 16" descr="49_16PlanariaOcelli_L.jpg"/>
          <p:cNvPicPr>
            <a:picLocks noChangeAspect="1" noChangeArrowheads="1"/>
          </p:cNvPicPr>
          <p:nvPr/>
        </p:nvPicPr>
        <p:blipFill>
          <a:blip r:embed="rId6" cstate="print"/>
          <a:srcRect b="75999"/>
          <a:stretch>
            <a:fillRect/>
          </a:stretch>
        </p:blipFill>
        <p:spPr bwMode="auto">
          <a:xfrm>
            <a:off x="0" y="4343400"/>
            <a:ext cx="3810000" cy="927100"/>
          </a:xfrm>
          <a:prstGeom prst="rect">
            <a:avLst/>
          </a:prstGeom>
          <a:noFill/>
          <a:ln w="9525">
            <a:noFill/>
            <a:miter lim="800000"/>
            <a:headEnd/>
            <a:tailEnd/>
          </a:ln>
        </p:spPr>
      </p:pic>
      <p:sp>
        <p:nvSpPr>
          <p:cNvPr id="2" name="TextBox 1"/>
          <p:cNvSpPr txBox="1"/>
          <p:nvPr/>
        </p:nvSpPr>
        <p:spPr>
          <a:xfrm>
            <a:off x="0" y="5765589"/>
            <a:ext cx="2209800" cy="1354217"/>
          </a:xfrm>
          <a:prstGeom prst="rect">
            <a:avLst/>
          </a:prstGeom>
          <a:noFill/>
        </p:spPr>
        <p:txBody>
          <a:bodyPr wrap="square" rtlCol="0">
            <a:spAutoFit/>
          </a:bodyPr>
          <a:lstStyle/>
          <a:p>
            <a:r>
              <a:rPr lang="en-US" sz="1600" b="1" dirty="0" smtClean="0">
                <a:latin typeface="Arial" charset="0"/>
              </a:rPr>
              <a:t>Evolution of the eye:</a:t>
            </a:r>
          </a:p>
          <a:p>
            <a:r>
              <a:rPr lang="en-US" sz="1600" b="1" dirty="0" smtClean="0">
                <a:solidFill>
                  <a:srgbClr val="0070C0"/>
                </a:solidFill>
                <a:latin typeface="Arial" charset="0"/>
                <a:hlinkClick r:id="rId7"/>
              </a:rPr>
              <a:t>http</a:t>
            </a:r>
            <a:r>
              <a:rPr lang="en-US" sz="1600" b="1" dirty="0">
                <a:solidFill>
                  <a:srgbClr val="0070C0"/>
                </a:solidFill>
                <a:latin typeface="Arial" charset="0"/>
                <a:hlinkClick r:id="rId7"/>
              </a:rPr>
              <a:t>://www.youtube.com/watch?v=mb9_x1wgm7E</a:t>
            </a:r>
            <a:endParaRPr lang="en-US" sz="1600" b="1" dirty="0">
              <a:solidFill>
                <a:srgbClr val="0070C0"/>
              </a:solidFill>
            </a:endParaRPr>
          </a:p>
          <a:p>
            <a:endParaRPr lang="en-US" sz="1600" dirty="0"/>
          </a:p>
        </p:txBody>
      </p:sp>
      <p:sp>
        <p:nvSpPr>
          <p:cNvPr id="3" name="Slide Number Placeholder 2"/>
          <p:cNvSpPr>
            <a:spLocks noGrp="1"/>
          </p:cNvSpPr>
          <p:nvPr>
            <p:ph type="sldNum" sz="quarter" idx="12"/>
          </p:nvPr>
        </p:nvSpPr>
        <p:spPr/>
        <p:txBody>
          <a:bodyPr/>
          <a:lstStyle/>
          <a:p>
            <a:fld id="{DEFB50D9-E5C2-4B54-9B00-BF98CE3B4DE4}" type="slidenum">
              <a:rPr lang="en-US" smtClean="0"/>
              <a:pPr/>
              <a:t>16</a:t>
            </a:fld>
            <a:endParaRPr lang="en-US"/>
          </a:p>
        </p:txBody>
      </p:sp>
    </p:spTree>
    <p:custDataLst>
      <p:tags r:id="rId1"/>
    </p:custDataLst>
    <p:extLst>
      <p:ext uri="{BB962C8B-B14F-4D97-AF65-F5344CB8AC3E}">
        <p14:creationId xmlns:p14="http://schemas.microsoft.com/office/powerpoint/2010/main" val="1619363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p:cNvPicPr>
            <a:picLocks noChangeAspect="1" noChangeArrowheads="1"/>
          </p:cNvPicPr>
          <p:nvPr/>
        </p:nvPicPr>
        <p:blipFill>
          <a:blip r:embed="rId4" cstate="print"/>
          <a:srcRect t="15422" b="7469"/>
          <a:stretch>
            <a:fillRect/>
          </a:stretch>
        </p:blipFill>
        <p:spPr bwMode="auto">
          <a:xfrm>
            <a:off x="1682750" y="0"/>
            <a:ext cx="7385050" cy="2895600"/>
          </a:xfrm>
          <a:prstGeom prst="rect">
            <a:avLst/>
          </a:prstGeom>
          <a:noFill/>
          <a:ln w="9525">
            <a:noFill/>
            <a:miter lim="800000"/>
            <a:headEnd/>
            <a:tailEnd/>
          </a:ln>
        </p:spPr>
      </p:pic>
      <p:sp>
        <p:nvSpPr>
          <p:cNvPr id="31748" name="Rectangle 5"/>
          <p:cNvSpPr>
            <a:spLocks noChangeArrowheads="1"/>
          </p:cNvSpPr>
          <p:nvPr/>
        </p:nvSpPr>
        <p:spPr bwMode="auto">
          <a:xfrm>
            <a:off x="3733800" y="3124200"/>
            <a:ext cx="914400" cy="2057400"/>
          </a:xfrm>
          <a:prstGeom prst="rect">
            <a:avLst/>
          </a:prstGeom>
          <a:solidFill>
            <a:schemeClr val="bg1"/>
          </a:solidFill>
          <a:ln w="9525" algn="ctr">
            <a:noFill/>
            <a:round/>
            <a:headEnd/>
            <a:tailEnd/>
          </a:ln>
        </p:spPr>
        <p:txBody>
          <a:bodyPr>
            <a:spAutoFit/>
          </a:bodyPr>
          <a:lstStyle/>
          <a:p>
            <a:endParaRPr lang="en-US"/>
          </a:p>
        </p:txBody>
      </p:sp>
      <p:sp>
        <p:nvSpPr>
          <p:cNvPr id="31749" name="Rectangle 6"/>
          <p:cNvSpPr>
            <a:spLocks noChangeArrowheads="1"/>
          </p:cNvSpPr>
          <p:nvPr/>
        </p:nvSpPr>
        <p:spPr bwMode="auto">
          <a:xfrm>
            <a:off x="1066800" y="3429000"/>
            <a:ext cx="2133600" cy="1752600"/>
          </a:xfrm>
          <a:prstGeom prst="rect">
            <a:avLst/>
          </a:prstGeom>
          <a:noFill/>
          <a:ln w="9525" algn="ctr">
            <a:noFill/>
            <a:round/>
            <a:headEnd/>
            <a:tailEnd/>
          </a:ln>
        </p:spPr>
        <p:txBody>
          <a:bodyPr>
            <a:spAutoFit/>
          </a:bodyPr>
          <a:lstStyle/>
          <a:p>
            <a:endParaRPr lang="en-US"/>
          </a:p>
        </p:txBody>
      </p:sp>
      <p:sp>
        <p:nvSpPr>
          <p:cNvPr id="6" name="Title 1"/>
          <p:cNvSpPr txBox="1">
            <a:spLocks/>
          </p:cNvSpPr>
          <p:nvPr/>
        </p:nvSpPr>
        <p:spPr>
          <a:xfrm>
            <a:off x="0" y="-76200"/>
            <a:ext cx="4191000" cy="571500"/>
          </a:xfrm>
          <a:prstGeom prst="rect">
            <a:avLst/>
          </a:prstGeom>
        </p:spPr>
        <p:txBody>
          <a:bodyPr/>
          <a:lst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a:lstStyle>
          <a:p>
            <a:pPr algn="l"/>
            <a:r>
              <a:rPr lang="en-US" sz="2800" dirty="0" smtClean="0"/>
              <a:t>The Vertebrate Eye</a:t>
            </a:r>
            <a:endParaRPr lang="en-US" sz="2800" dirty="0"/>
          </a:p>
        </p:txBody>
      </p:sp>
      <p:sp>
        <p:nvSpPr>
          <p:cNvPr id="2" name="Rectangle 1"/>
          <p:cNvSpPr/>
          <p:nvPr/>
        </p:nvSpPr>
        <p:spPr>
          <a:xfrm>
            <a:off x="6824" y="3144083"/>
            <a:ext cx="8756176" cy="4247317"/>
          </a:xfrm>
          <a:prstGeom prst="rect">
            <a:avLst/>
          </a:prstGeom>
        </p:spPr>
        <p:txBody>
          <a:bodyPr wrap="square">
            <a:spAutoFit/>
          </a:bodyPr>
          <a:lstStyle/>
          <a:p>
            <a:pPr marL="285750" indent="-285750">
              <a:buFont typeface="Arial" panose="020B0604020202020204" pitchFamily="34" charset="0"/>
              <a:buChar char="•"/>
            </a:pPr>
            <a:r>
              <a:rPr lang="en-US" dirty="0" smtClean="0">
                <a:latin typeface="Arial" charset="0"/>
              </a:rPr>
              <a:t>Sclera: tough outer tissue (white of the eye)</a:t>
            </a:r>
          </a:p>
          <a:p>
            <a:pPr marL="285750" indent="-285750">
              <a:buFont typeface="Arial" panose="020B0604020202020204" pitchFamily="34" charset="0"/>
              <a:buChar char="•"/>
            </a:pPr>
            <a:r>
              <a:rPr lang="en-US" dirty="0" smtClean="0">
                <a:latin typeface="Arial" charset="0"/>
              </a:rPr>
              <a:t>Cornea: transparent sheet of connective tissue</a:t>
            </a:r>
          </a:p>
          <a:p>
            <a:pPr marL="285750" indent="-285750">
              <a:buFont typeface="Arial" panose="020B0604020202020204" pitchFamily="34" charset="0"/>
              <a:buChar char="•"/>
            </a:pPr>
            <a:r>
              <a:rPr lang="en-US" dirty="0" smtClean="0">
                <a:latin typeface="Arial" charset="0"/>
              </a:rPr>
              <a:t>Iris: pigmented muscle that controls amount of light entering eye</a:t>
            </a:r>
          </a:p>
          <a:p>
            <a:pPr marL="285750" indent="-285750">
              <a:buFont typeface="Arial" panose="020B0604020202020204" pitchFamily="34" charset="0"/>
              <a:buChar char="•"/>
            </a:pPr>
            <a:r>
              <a:rPr lang="en-US" dirty="0" smtClean="0">
                <a:latin typeface="Arial" charset="0"/>
              </a:rPr>
              <a:t>Pupil: hole in center of iris</a:t>
            </a:r>
          </a:p>
          <a:p>
            <a:pPr marL="285750" indent="-285750">
              <a:buFont typeface="Arial" panose="020B0604020202020204" pitchFamily="34" charset="0"/>
              <a:buChar char="•"/>
            </a:pPr>
            <a:r>
              <a:rPr lang="en-US" dirty="0" smtClean="0">
                <a:latin typeface="Arial" charset="0"/>
              </a:rPr>
              <a:t>Lens: clear, curved structure that focus light (by bending, not by moving) in combination with cornea</a:t>
            </a:r>
          </a:p>
          <a:p>
            <a:pPr marL="285750" indent="-285750">
              <a:buFont typeface="Arial" panose="020B0604020202020204" pitchFamily="34" charset="0"/>
              <a:buChar char="•"/>
            </a:pPr>
            <a:r>
              <a:rPr lang="en-US" dirty="0" smtClean="0">
                <a:latin typeface="Arial" charset="0"/>
              </a:rPr>
              <a:t>Retina: thin layer of photoreceptor cells and neurons</a:t>
            </a:r>
          </a:p>
          <a:p>
            <a:pPr marL="742950" lvl="1" indent="-285750">
              <a:buFont typeface="Arial" panose="020B0604020202020204" pitchFamily="34" charset="0"/>
              <a:buChar char="•"/>
            </a:pPr>
            <a:r>
              <a:rPr lang="en-US" dirty="0" smtClean="0">
                <a:latin typeface="Arial" charset="0"/>
              </a:rPr>
              <a:t>Held in place by pigmented epithelium (dark purple structure above)</a:t>
            </a:r>
          </a:p>
          <a:p>
            <a:pPr marL="742950" lvl="1" indent="-285750">
              <a:buFont typeface="Arial" panose="020B0604020202020204" pitchFamily="34" charset="0"/>
              <a:buChar char="•"/>
            </a:pPr>
            <a:r>
              <a:rPr lang="en-US" dirty="0" smtClean="0">
                <a:latin typeface="Arial" charset="0"/>
              </a:rPr>
              <a:t>Photoreceptor cells: light-detecting sensory cells</a:t>
            </a:r>
          </a:p>
          <a:p>
            <a:pPr marL="742950" lvl="1" indent="-285750">
              <a:buFont typeface="Arial" panose="020B0604020202020204" pitchFamily="34" charset="0"/>
              <a:buChar char="•"/>
            </a:pPr>
            <a:r>
              <a:rPr lang="en-US" dirty="0" smtClean="0">
                <a:latin typeface="Arial" charset="0"/>
              </a:rPr>
              <a:t>Bipolar cells: intermediate connecting neurons</a:t>
            </a:r>
          </a:p>
          <a:p>
            <a:pPr marL="742950" lvl="1" indent="-285750">
              <a:buFont typeface="Arial" panose="020B0604020202020204" pitchFamily="34" charset="0"/>
              <a:buChar char="•"/>
            </a:pPr>
            <a:r>
              <a:rPr lang="en-US" dirty="0" smtClean="0">
                <a:latin typeface="Arial" charset="0"/>
              </a:rPr>
              <a:t>Ganglion cells: neurons whose axons project to the brain via the optic nerve</a:t>
            </a:r>
          </a:p>
          <a:p>
            <a:pPr marL="742950" lvl="1" indent="-285750">
              <a:buFont typeface="Arial" panose="020B0604020202020204" pitchFamily="34" charset="0"/>
              <a:buChar char="•"/>
            </a:pPr>
            <a:r>
              <a:rPr lang="en-US" dirty="0" smtClean="0">
                <a:latin typeface="Arial" charset="0"/>
              </a:rPr>
              <a:t>Fovea: site of retina with only cones, area of highest visual resolution</a:t>
            </a:r>
          </a:p>
          <a:p>
            <a:pPr marL="285750" indent="-285750">
              <a:buFont typeface="Arial" panose="020B0604020202020204" pitchFamily="34" charset="0"/>
              <a:buChar char="•"/>
            </a:pPr>
            <a:r>
              <a:rPr lang="en-US" dirty="0" smtClean="0">
                <a:latin typeface="Arial" charset="0"/>
              </a:rPr>
              <a:t>Optic </a:t>
            </a:r>
            <a:r>
              <a:rPr lang="en-US" dirty="0">
                <a:latin typeface="Arial" charset="0"/>
              </a:rPr>
              <a:t>nerve: axons of the ganglion cells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DEFB50D9-E5C2-4B54-9B00-BF98CE3B4DE4}" type="slidenum">
              <a:rPr lang="en-US" smtClean="0"/>
              <a:pPr/>
              <a:t>17</a:t>
            </a:fld>
            <a:endParaRPr lang="en-US"/>
          </a:p>
        </p:txBody>
      </p:sp>
    </p:spTree>
    <p:custDataLst>
      <p:tags r:id="rId1"/>
    </p:custDataLst>
    <p:extLst>
      <p:ext uri="{BB962C8B-B14F-4D97-AF65-F5344CB8AC3E}">
        <p14:creationId xmlns:p14="http://schemas.microsoft.com/office/powerpoint/2010/main" val="23257288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Cephalopod vs vertebrate eye</a:t>
            </a:r>
            <a:endParaRPr lang="en-US" dirty="0"/>
          </a:p>
        </p:txBody>
      </p:sp>
      <p:pic>
        <p:nvPicPr>
          <p:cNvPr id="2050" name="Picture 2" descr="http://upload.wikimedia.org/wikipedia/commons/thumb/3/30/Blausen_0389_EyeAnatomy_02.png/800px-Blausen_0389_EyeAnatomy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124200"/>
            <a:ext cx="3505200" cy="35052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200" y="4044078"/>
            <a:ext cx="5181600" cy="2585323"/>
          </a:xfrm>
          <a:prstGeom prst="rect">
            <a:avLst/>
          </a:prstGeom>
        </p:spPr>
        <p:txBody>
          <a:bodyPr wrap="square">
            <a:spAutoFit/>
          </a:bodyPr>
          <a:lstStyle/>
          <a:p>
            <a:pPr marL="285750" indent="-285750">
              <a:buFont typeface="Arial" panose="020B0604020202020204" pitchFamily="34" charset="0"/>
              <a:buChar char="•"/>
            </a:pPr>
            <a:r>
              <a:rPr lang="en-US" dirty="0" smtClean="0"/>
              <a:t>Cephalopod eyes move the </a:t>
            </a:r>
            <a:r>
              <a:rPr lang="en-US" dirty="0"/>
              <a:t>lens to focus rather than changing </a:t>
            </a:r>
            <a:r>
              <a:rPr lang="en-US" dirty="0" smtClean="0"/>
              <a:t>shape, as in the vertebrate eye</a:t>
            </a:r>
          </a:p>
          <a:p>
            <a:pPr marL="285750" indent="-285750">
              <a:buFont typeface="Arial" panose="020B0604020202020204" pitchFamily="34" charset="0"/>
              <a:buChar char="•"/>
            </a:pPr>
            <a:r>
              <a:rPr lang="en-US" dirty="0" smtClean="0"/>
              <a:t>Unlike cephalopod eyes, vertebrate eyes have an ‘inverted’ retina, where blood vessels and nerves are </a:t>
            </a:r>
            <a:r>
              <a:rPr lang="en-US" i="1" dirty="0" smtClean="0"/>
              <a:t>in front </a:t>
            </a:r>
            <a:r>
              <a:rPr lang="en-US" dirty="0" smtClean="0"/>
              <a:t>of the light-sensing cells</a:t>
            </a:r>
          </a:p>
          <a:p>
            <a:pPr marL="285750" indent="-285750">
              <a:buFont typeface="Arial" panose="020B0604020202020204" pitchFamily="34" charset="0"/>
              <a:buChar char="•"/>
            </a:pPr>
            <a:r>
              <a:rPr lang="en-US" dirty="0" smtClean="0"/>
              <a:t>Problems arising from this including: blind </a:t>
            </a:r>
            <a:r>
              <a:rPr lang="en-US" dirty="0"/>
              <a:t>spot, macular degeneration (macula contains fovea), detached retina</a:t>
            </a:r>
          </a:p>
          <a:p>
            <a:pPr marL="285750" indent="-285750">
              <a:buFont typeface="Arial" panose="020B0604020202020204" pitchFamily="34" charset="0"/>
              <a:buChar char="•"/>
            </a:pPr>
            <a:endParaRPr lang="en-US" dirty="0"/>
          </a:p>
        </p:txBody>
      </p:sp>
      <p:pic>
        <p:nvPicPr>
          <p:cNvPr id="2052" name="Picture 4" descr="http://3.bp.blogspot.com/-OSIlUjuXeHk/VFRbvF_VsII/AAAAAAAAAMo/8_hOHSr5bwQ/s1600/Ceph%2BEy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28700"/>
            <a:ext cx="6096000" cy="25527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EFB50D9-E5C2-4B54-9B00-BF98CE3B4DE4}" type="slidenum">
              <a:rPr lang="en-US" smtClean="0"/>
              <a:pPr/>
              <a:t>18</a:t>
            </a:fld>
            <a:endParaRPr lang="en-US"/>
          </a:p>
        </p:txBody>
      </p:sp>
    </p:spTree>
    <p:extLst>
      <p:ext uri="{BB962C8B-B14F-4D97-AF65-F5344CB8AC3E}">
        <p14:creationId xmlns:p14="http://schemas.microsoft.com/office/powerpoint/2010/main" val="1150203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Light detection: retinal</a:t>
            </a:r>
            <a:endParaRPr lang="en-US" dirty="0"/>
          </a:p>
        </p:txBody>
      </p:sp>
      <p:pic>
        <p:nvPicPr>
          <p:cNvPr id="4099" name="Picture 1" descr="46_09_rods_and_cones-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92" y="941615"/>
            <a:ext cx="8117108" cy="553538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6"/>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7"/>
          <p:cNvSpPr>
            <a:spLocks noChangeArrowheads="1"/>
          </p:cNvSpPr>
          <p:nvPr/>
        </p:nvSpPr>
        <p:spPr bwMode="auto">
          <a:xfrm>
            <a:off x="0" y="2867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8"/>
          <p:cNvSpPr>
            <a:spLocks noChangeArrowheads="1"/>
          </p:cNvSpPr>
          <p:nvPr/>
        </p:nvSpPr>
        <p:spPr bwMode="auto">
          <a:xfrm>
            <a:off x="0" y="7181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t/>
            </a:r>
            <a:br>
              <a:rPr kumimoji="0" lang="en-US" sz="11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b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Slide Number Placeholder 6"/>
          <p:cNvSpPr>
            <a:spLocks noGrp="1"/>
          </p:cNvSpPr>
          <p:nvPr>
            <p:ph type="sldNum" sz="quarter" idx="12"/>
          </p:nvPr>
        </p:nvSpPr>
        <p:spPr/>
        <p:txBody>
          <a:bodyPr/>
          <a:lstStyle/>
          <a:p>
            <a:fld id="{DEFB50D9-E5C2-4B54-9B00-BF98CE3B4DE4}" type="slidenum">
              <a:rPr lang="en-US" smtClean="0"/>
              <a:pPr/>
              <a:t>19</a:t>
            </a:fld>
            <a:endParaRPr lang="en-US"/>
          </a:p>
        </p:txBody>
      </p:sp>
    </p:spTree>
    <p:extLst>
      <p:ext uri="{BB962C8B-B14F-4D97-AF65-F5344CB8AC3E}">
        <p14:creationId xmlns:p14="http://schemas.microsoft.com/office/powerpoint/2010/main" val="1928211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Key Concepts</a:t>
            </a:r>
          </a:p>
        </p:txBody>
      </p:sp>
      <p:sp>
        <p:nvSpPr>
          <p:cNvPr id="6147" name="Rectangle 3"/>
          <p:cNvSpPr>
            <a:spLocks noGrp="1" noChangeArrowheads="1"/>
          </p:cNvSpPr>
          <p:nvPr>
            <p:ph idx="1"/>
          </p:nvPr>
        </p:nvSpPr>
        <p:spPr>
          <a:xfrm>
            <a:off x="304800" y="1600200"/>
            <a:ext cx="8458200" cy="5029200"/>
          </a:xfrm>
        </p:spPr>
        <p:txBody>
          <a:bodyPr>
            <a:normAutofit/>
          </a:bodyPr>
          <a:lstStyle/>
          <a:p>
            <a:pPr marL="457200" indent="-457200">
              <a:buClr>
                <a:srgbClr val="FFCC00"/>
              </a:buClr>
              <a:buSzPct val="150000"/>
            </a:pPr>
            <a:r>
              <a:rPr lang="en-US" dirty="0" smtClean="0"/>
              <a:t>Sensory receptor cells transduce external stimuli into changes in membrane potential</a:t>
            </a:r>
          </a:p>
          <a:p>
            <a:pPr marL="457200" indent="-457200">
              <a:buClr>
                <a:srgbClr val="FFCC00"/>
              </a:buClr>
              <a:buSzPct val="150000"/>
            </a:pPr>
            <a:endParaRPr lang="en-US" dirty="0"/>
          </a:p>
          <a:p>
            <a:pPr marL="457200" indent="-457200">
              <a:buClr>
                <a:srgbClr val="FFCC00"/>
              </a:buClr>
              <a:buSzPct val="150000"/>
            </a:pPr>
            <a:r>
              <a:rPr lang="en-US" dirty="0" smtClean="0"/>
              <a:t>Sensory receptor cells can be</a:t>
            </a:r>
          </a:p>
          <a:p>
            <a:pPr lvl="1">
              <a:buClr>
                <a:srgbClr val="FFCC00"/>
              </a:buClr>
              <a:buSzPct val="150000"/>
            </a:pPr>
            <a:r>
              <a:rPr lang="en-US" dirty="0" smtClean="0"/>
              <a:t>specialized neurons (the receptor is a neuron)</a:t>
            </a:r>
          </a:p>
          <a:p>
            <a:pPr lvl="1">
              <a:buClr>
                <a:srgbClr val="FFCC00"/>
              </a:buClr>
              <a:buSzPct val="150000"/>
            </a:pPr>
            <a:r>
              <a:rPr lang="en-US" dirty="0" smtClean="0"/>
              <a:t>specialized sensory cells which synapse with neurons (the receptor secretes neurotransmitters to a neuron)</a:t>
            </a:r>
            <a:endParaRPr lang="en-US" dirty="0"/>
          </a:p>
          <a:p>
            <a:pPr marL="457200" indent="-457200">
              <a:buClr>
                <a:srgbClr val="FFCC00"/>
              </a:buClr>
              <a:buSzPct val="150000"/>
            </a:pPr>
            <a:endParaRPr lang="en-US" dirty="0"/>
          </a:p>
          <a:p>
            <a:pPr marL="457200" indent="-457200">
              <a:buClr>
                <a:srgbClr val="FFCC00"/>
              </a:buClr>
              <a:buSzPct val="150000"/>
            </a:pPr>
            <a:r>
              <a:rPr lang="en-US" dirty="0" smtClean="0"/>
              <a:t>Stimuli are integrated in the CNS and responses are sent to appropriate body systems</a:t>
            </a:r>
          </a:p>
          <a:p>
            <a:pPr marL="457200" indent="-457200">
              <a:buClr>
                <a:srgbClr val="FFCC00"/>
              </a:buClr>
              <a:buSzPct val="150000"/>
            </a:pPr>
            <a:endParaRPr lang="en-US" dirty="0"/>
          </a:p>
        </p:txBody>
      </p:sp>
      <p:sp>
        <p:nvSpPr>
          <p:cNvPr id="2" name="Slide Number Placeholder 1"/>
          <p:cNvSpPr>
            <a:spLocks noGrp="1"/>
          </p:cNvSpPr>
          <p:nvPr>
            <p:ph type="sldNum" sz="quarter" idx="12"/>
          </p:nvPr>
        </p:nvSpPr>
        <p:spPr/>
        <p:txBody>
          <a:bodyPr/>
          <a:lstStyle/>
          <a:p>
            <a:fld id="{DEFB50D9-E5C2-4B54-9B00-BF98CE3B4DE4}" type="slidenum">
              <a:rPr lang="en-US" smtClean="0"/>
              <a:pPr/>
              <a:t>2</a:t>
            </a:fld>
            <a:endParaRPr lang="en-US"/>
          </a:p>
        </p:txBody>
      </p:sp>
    </p:spTree>
    <p:custDataLst>
      <p:tags r:id="rId1"/>
    </p:custDataLst>
    <p:extLst>
      <p:ext uri="{BB962C8B-B14F-4D97-AF65-F5344CB8AC3E}">
        <p14:creationId xmlns:p14="http://schemas.microsoft.com/office/powerpoint/2010/main" val="1749920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Signal transduction of light</a:t>
            </a:r>
            <a:endParaRPr lang="en-US" dirty="0"/>
          </a:p>
        </p:txBody>
      </p:sp>
      <p:sp>
        <p:nvSpPr>
          <p:cNvPr id="3"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6"/>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7"/>
          <p:cNvSpPr>
            <a:spLocks noChangeArrowheads="1"/>
          </p:cNvSpPr>
          <p:nvPr/>
        </p:nvSpPr>
        <p:spPr bwMode="auto">
          <a:xfrm>
            <a:off x="0" y="2867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8"/>
          <p:cNvSpPr>
            <a:spLocks noChangeArrowheads="1"/>
          </p:cNvSpPr>
          <p:nvPr/>
        </p:nvSpPr>
        <p:spPr bwMode="auto">
          <a:xfrm>
            <a:off x="0" y="7181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t/>
            </a:r>
            <a:br>
              <a:rPr kumimoji="0" lang="en-US" sz="11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b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 name="Picture 2"/>
          <p:cNvPicPr>
            <a:picLocks noChangeAspect="1" noChangeArrowheads="1"/>
          </p:cNvPicPr>
          <p:nvPr/>
        </p:nvPicPr>
        <p:blipFill>
          <a:blip r:embed="rId2" cstate="print"/>
          <a:srcRect/>
          <a:stretch>
            <a:fillRect/>
          </a:stretch>
        </p:blipFill>
        <p:spPr bwMode="auto">
          <a:xfrm>
            <a:off x="152400" y="975864"/>
            <a:ext cx="4800600" cy="2946107"/>
          </a:xfrm>
          <a:prstGeom prst="rect">
            <a:avLst/>
          </a:prstGeom>
          <a:noFill/>
          <a:ln w="9525">
            <a:noFill/>
            <a:miter lim="800000"/>
            <a:headEnd/>
            <a:tailEnd/>
          </a:ln>
        </p:spPr>
      </p:pic>
      <p:pic>
        <p:nvPicPr>
          <p:cNvPr id="12" name="Picture 2"/>
          <p:cNvPicPr>
            <a:picLocks noChangeAspect="1" noChangeArrowheads="1"/>
          </p:cNvPicPr>
          <p:nvPr/>
        </p:nvPicPr>
        <p:blipFill>
          <a:blip r:embed="rId3" cstate="print"/>
          <a:srcRect/>
          <a:stretch>
            <a:fillRect/>
          </a:stretch>
        </p:blipFill>
        <p:spPr bwMode="auto">
          <a:xfrm>
            <a:off x="4114800" y="3999388"/>
            <a:ext cx="4800600" cy="2791566"/>
          </a:xfrm>
          <a:prstGeom prst="rect">
            <a:avLst/>
          </a:prstGeom>
          <a:noFill/>
          <a:ln w="9525">
            <a:noFill/>
            <a:miter lim="800000"/>
            <a:headEnd/>
            <a:tailEnd/>
          </a:ln>
        </p:spPr>
      </p:pic>
      <p:sp>
        <p:nvSpPr>
          <p:cNvPr id="7" name="TextBox 6"/>
          <p:cNvSpPr txBox="1"/>
          <p:nvPr/>
        </p:nvSpPr>
        <p:spPr>
          <a:xfrm>
            <a:off x="5321300" y="2095499"/>
            <a:ext cx="3352800" cy="707886"/>
          </a:xfrm>
          <a:prstGeom prst="rect">
            <a:avLst/>
          </a:prstGeom>
          <a:noFill/>
        </p:spPr>
        <p:txBody>
          <a:bodyPr wrap="square" rtlCol="0">
            <a:spAutoFit/>
          </a:bodyPr>
          <a:lstStyle/>
          <a:p>
            <a:r>
              <a:rPr lang="en-US" sz="2000" dirty="0" smtClean="0"/>
              <a:t>What is happening to membrane potential?</a:t>
            </a:r>
            <a:endParaRPr lang="en-US" sz="2000" dirty="0"/>
          </a:p>
        </p:txBody>
      </p:sp>
      <p:sp>
        <p:nvSpPr>
          <p:cNvPr id="14" name="TextBox 13"/>
          <p:cNvSpPr txBox="1"/>
          <p:nvPr/>
        </p:nvSpPr>
        <p:spPr>
          <a:xfrm>
            <a:off x="838200" y="5041228"/>
            <a:ext cx="3352800" cy="707886"/>
          </a:xfrm>
          <a:prstGeom prst="rect">
            <a:avLst/>
          </a:prstGeom>
          <a:noFill/>
        </p:spPr>
        <p:txBody>
          <a:bodyPr wrap="square" rtlCol="0">
            <a:spAutoFit/>
          </a:bodyPr>
          <a:lstStyle/>
          <a:p>
            <a:r>
              <a:rPr lang="en-US" sz="2000" dirty="0" smtClean="0"/>
              <a:t>What is happening to membrane potential?</a:t>
            </a:r>
            <a:endParaRPr lang="en-US" sz="2000" dirty="0"/>
          </a:p>
        </p:txBody>
      </p:sp>
      <p:sp>
        <p:nvSpPr>
          <p:cNvPr id="8" name="Slide Number Placeholder 7"/>
          <p:cNvSpPr>
            <a:spLocks noGrp="1"/>
          </p:cNvSpPr>
          <p:nvPr>
            <p:ph type="sldNum" sz="quarter" idx="12"/>
          </p:nvPr>
        </p:nvSpPr>
        <p:spPr/>
        <p:txBody>
          <a:bodyPr/>
          <a:lstStyle/>
          <a:p>
            <a:fld id="{DEFB50D9-E5C2-4B54-9B00-BF98CE3B4DE4}" type="slidenum">
              <a:rPr lang="en-US" smtClean="0"/>
              <a:pPr/>
              <a:t>20</a:t>
            </a:fld>
            <a:endParaRPr lang="en-US"/>
          </a:p>
        </p:txBody>
      </p:sp>
    </p:spTree>
    <p:extLst>
      <p:ext uri="{BB962C8B-B14F-4D97-AF65-F5344CB8AC3E}">
        <p14:creationId xmlns:p14="http://schemas.microsoft.com/office/powerpoint/2010/main" val="270859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title" idx="4294967295"/>
          </p:nvPr>
        </p:nvSpPr>
        <p:spPr>
          <a:xfrm>
            <a:off x="228600" y="76200"/>
            <a:ext cx="8686800" cy="792163"/>
          </a:xfrm>
        </p:spPr>
        <p:txBody>
          <a:bodyPr>
            <a:normAutofit fontScale="90000"/>
          </a:bodyPr>
          <a:lstStyle/>
          <a:p>
            <a:r>
              <a:rPr lang="en-US" dirty="0" smtClean="0"/>
              <a:t>Light results in </a:t>
            </a:r>
            <a:r>
              <a:rPr lang="en-US" dirty="0" err="1" smtClean="0"/>
              <a:t>hyperpolarization</a:t>
            </a:r>
            <a:endParaRPr lang="en-US" dirty="0" smtClean="0"/>
          </a:p>
        </p:txBody>
      </p:sp>
      <p:sp>
        <p:nvSpPr>
          <p:cNvPr id="34819" name="Rectangle 6"/>
          <p:cNvSpPr>
            <a:spLocks noGrp="1" noChangeArrowheads="1"/>
          </p:cNvSpPr>
          <p:nvPr>
            <p:ph type="body" idx="4294967295"/>
          </p:nvPr>
        </p:nvSpPr>
        <p:spPr>
          <a:xfrm>
            <a:off x="0" y="1066800"/>
            <a:ext cx="4114800" cy="5029200"/>
          </a:xfrm>
        </p:spPr>
        <p:txBody>
          <a:bodyPr/>
          <a:lstStyle/>
          <a:p>
            <a:pPr marL="339725" indent="-339725">
              <a:spcBef>
                <a:spcPct val="50000"/>
              </a:spcBef>
              <a:buFontTx/>
              <a:buNone/>
            </a:pPr>
            <a:r>
              <a:rPr lang="en-US" sz="2400" b="1" smtClean="0"/>
              <a:t>Dark:</a:t>
            </a:r>
            <a:r>
              <a:rPr lang="en-US" sz="2400" smtClean="0"/>
              <a:t> Rhodopsin is inactive, the cell membrane is permeable to sodium and depolarized. The rod cell releases glutamate at synapses with bipolar cells</a:t>
            </a:r>
          </a:p>
          <a:p>
            <a:pPr marL="339725" indent="-339725">
              <a:spcBef>
                <a:spcPct val="50000"/>
              </a:spcBef>
              <a:buFontTx/>
              <a:buNone/>
            </a:pPr>
            <a:r>
              <a:rPr lang="en-US" sz="2400" b="1" smtClean="0"/>
              <a:t>Light: </a:t>
            </a:r>
            <a:r>
              <a:rPr lang="en-US" sz="2400" smtClean="0"/>
              <a:t>Light activates rhodopsin, rod cell membrane closes sodium channels and cell is hyperpolarized. Decrease in release of glutamate</a:t>
            </a:r>
          </a:p>
          <a:p>
            <a:pPr marL="339725" indent="-339725"/>
            <a:endParaRPr lang="en-US" sz="2400" smtClean="0"/>
          </a:p>
        </p:txBody>
      </p:sp>
      <p:pic>
        <p:nvPicPr>
          <p:cNvPr id="34820" name="Picture 9" descr="49_22RodBipolarCells_L.jpg"/>
          <p:cNvPicPr>
            <a:picLocks noChangeAspect="1" noChangeArrowheads="1"/>
          </p:cNvPicPr>
          <p:nvPr/>
        </p:nvPicPr>
        <p:blipFill>
          <a:blip r:embed="rId4" cstate="print"/>
          <a:srcRect/>
          <a:stretch>
            <a:fillRect/>
          </a:stretch>
        </p:blipFill>
        <p:spPr bwMode="auto">
          <a:xfrm>
            <a:off x="3979863" y="1066800"/>
            <a:ext cx="5164137" cy="5791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DEFB50D9-E5C2-4B54-9B00-BF98CE3B4DE4}" type="slidenum">
              <a:rPr lang="en-US" smtClean="0"/>
              <a:pPr/>
              <a:t>21</a:t>
            </a:fld>
            <a:endParaRPr lang="en-US"/>
          </a:p>
        </p:txBody>
      </p:sp>
    </p:spTree>
    <p:custDataLst>
      <p:tags r:id="rId1"/>
    </p:custDataLst>
    <p:extLst>
      <p:ext uri="{BB962C8B-B14F-4D97-AF65-F5344CB8AC3E}">
        <p14:creationId xmlns:p14="http://schemas.microsoft.com/office/powerpoint/2010/main" val="41554763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F:\images_high-res\CH45\figure-45-22-photo.jpg"/>
          <p:cNvPicPr>
            <a:picLocks noChangeAspect="1" noChangeArrowheads="1"/>
          </p:cNvPicPr>
          <p:nvPr/>
        </p:nvPicPr>
        <p:blipFill>
          <a:blip r:embed="rId4" cstate="print"/>
          <a:srcRect/>
          <a:stretch>
            <a:fillRect/>
          </a:stretch>
        </p:blipFill>
        <p:spPr bwMode="auto">
          <a:xfrm>
            <a:off x="508000" y="1295400"/>
            <a:ext cx="4800600" cy="3923317"/>
          </a:xfrm>
          <a:prstGeom prst="rect">
            <a:avLst/>
          </a:prstGeom>
          <a:noFill/>
          <a:ln w="9525">
            <a:noFill/>
            <a:miter lim="800000"/>
            <a:headEnd/>
            <a:tailEnd/>
          </a:ln>
        </p:spPr>
      </p:pic>
      <p:sp>
        <p:nvSpPr>
          <p:cNvPr id="29699" name="Text Box 3"/>
          <p:cNvSpPr txBox="1">
            <a:spLocks noChangeArrowheads="1"/>
          </p:cNvSpPr>
          <p:nvPr/>
        </p:nvSpPr>
        <p:spPr bwMode="auto">
          <a:xfrm>
            <a:off x="342900" y="5334000"/>
            <a:ext cx="5143500" cy="830997"/>
          </a:xfrm>
          <a:prstGeom prst="rect">
            <a:avLst/>
          </a:prstGeom>
          <a:solidFill>
            <a:schemeClr val="bg1"/>
          </a:solidFill>
          <a:ln w="9525">
            <a:noFill/>
            <a:miter lim="800000"/>
            <a:headEnd/>
            <a:tailEnd/>
          </a:ln>
        </p:spPr>
        <p:txBody>
          <a:bodyPr wrap="square">
            <a:spAutoFit/>
          </a:bodyPr>
          <a:lstStyle/>
          <a:p>
            <a:pPr>
              <a:spcBef>
                <a:spcPct val="50000"/>
              </a:spcBef>
            </a:pPr>
            <a:r>
              <a:rPr lang="en-US" sz="1600" b="1"/>
              <a:t>Rods and Cones.</a:t>
            </a:r>
            <a:r>
              <a:rPr lang="en-US" sz="1600"/>
              <a:t> This scanning electron micrograph of photoreceptors in the retina of a mud puppy (an amphibian) shows cylindrical rods and tapered cones.</a:t>
            </a:r>
            <a:endParaRPr lang="en-US" sz="1600">
              <a:latin typeface="Verdana" pitchFamily="34" charset="0"/>
            </a:endParaRPr>
          </a:p>
        </p:txBody>
      </p:sp>
      <p:sp>
        <p:nvSpPr>
          <p:cNvPr id="4" name="Content Placeholder 3"/>
          <p:cNvSpPr txBox="1">
            <a:spLocks/>
          </p:cNvSpPr>
          <p:nvPr/>
        </p:nvSpPr>
        <p:spPr>
          <a:xfrm>
            <a:off x="5486400" y="1189036"/>
            <a:ext cx="3505200" cy="5287963"/>
          </a:xfrm>
          <a:prstGeom prst="rect">
            <a:avLst/>
          </a:prstGeom>
        </p:spPr>
        <p:txBody>
          <a:bodyPr>
            <a:normAutofit fontScale="92500"/>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marL="457200" indent="-457200"/>
            <a:r>
              <a:rPr lang="en-US" kern="0" dirty="0" smtClean="0"/>
              <a:t>Rods</a:t>
            </a:r>
          </a:p>
          <a:p>
            <a:pPr marL="1014984" lvl="1" indent="-457200"/>
            <a:r>
              <a:rPr lang="en-US" kern="0" dirty="0" smtClean="0"/>
              <a:t>stimulated in low light levels</a:t>
            </a:r>
          </a:p>
          <a:p>
            <a:pPr marL="1014984" lvl="1" indent="-457200"/>
            <a:r>
              <a:rPr lang="en-US" kern="0" dirty="0" smtClean="0"/>
              <a:t>no color detection</a:t>
            </a:r>
          </a:p>
          <a:p>
            <a:pPr marL="1014984" lvl="1" indent="-457200"/>
            <a:r>
              <a:rPr lang="en-US" kern="0" dirty="0" smtClean="0"/>
              <a:t>greatest density at retina periphery</a:t>
            </a:r>
          </a:p>
          <a:p>
            <a:pPr marL="1014984" lvl="1" indent="-457200"/>
            <a:r>
              <a:rPr lang="en-US" kern="0" dirty="0"/>
              <a:t>u</a:t>
            </a:r>
            <a:r>
              <a:rPr lang="en-US" kern="0" dirty="0" smtClean="0"/>
              <a:t>seful for detecting movement</a:t>
            </a:r>
          </a:p>
          <a:p>
            <a:pPr marL="457200" indent="-457200"/>
            <a:r>
              <a:rPr lang="en-US" kern="0" dirty="0" smtClean="0"/>
              <a:t>Cones</a:t>
            </a:r>
          </a:p>
          <a:p>
            <a:pPr marL="1014984" lvl="1" indent="-457200"/>
            <a:r>
              <a:rPr lang="en-US" kern="0" dirty="0" smtClean="0"/>
              <a:t>require high light conditions</a:t>
            </a:r>
          </a:p>
          <a:p>
            <a:pPr marL="1014984" lvl="1" indent="-457200"/>
            <a:r>
              <a:rPr lang="en-US" kern="0" dirty="0" smtClean="0"/>
              <a:t>perceive color</a:t>
            </a:r>
          </a:p>
          <a:p>
            <a:pPr marL="1014984" lvl="1" indent="-457200"/>
            <a:r>
              <a:rPr lang="en-US" kern="0" dirty="0" smtClean="0"/>
              <a:t>greatest density at fovea</a:t>
            </a:r>
          </a:p>
          <a:p>
            <a:pPr marL="1014984" lvl="1" indent="-457200"/>
            <a:r>
              <a:rPr lang="en-US" kern="0" dirty="0" smtClean="0"/>
              <a:t>useful for focusing on important detail</a:t>
            </a:r>
          </a:p>
        </p:txBody>
      </p:sp>
      <p:sp>
        <p:nvSpPr>
          <p:cNvPr id="5" name="Title 3"/>
          <p:cNvSpPr txBox="1">
            <a:spLocks/>
          </p:cNvSpPr>
          <p:nvPr/>
        </p:nvSpPr>
        <p:spPr>
          <a:xfrm>
            <a:off x="457200" y="76200"/>
            <a:ext cx="8229600" cy="1143000"/>
          </a:xfrm>
          <a:prstGeom prst="rect">
            <a:avLst/>
          </a:prstGeom>
        </p:spPr>
        <p:txBody>
          <a:bodyPr/>
          <a:lst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a:lstStyle>
          <a:p>
            <a:r>
              <a:rPr lang="en-US" dirty="0" smtClean="0"/>
              <a:t>Rods vs Cones</a:t>
            </a:r>
            <a:endParaRPr lang="en-US" dirty="0"/>
          </a:p>
        </p:txBody>
      </p:sp>
      <p:sp>
        <p:nvSpPr>
          <p:cNvPr id="2" name="Slide Number Placeholder 1"/>
          <p:cNvSpPr>
            <a:spLocks noGrp="1"/>
          </p:cNvSpPr>
          <p:nvPr>
            <p:ph type="sldNum" sz="quarter" idx="12"/>
          </p:nvPr>
        </p:nvSpPr>
        <p:spPr/>
        <p:txBody>
          <a:bodyPr/>
          <a:lstStyle/>
          <a:p>
            <a:fld id="{DEFB50D9-E5C2-4B54-9B00-BF98CE3B4DE4}" type="slidenum">
              <a:rPr lang="en-US" smtClean="0"/>
              <a:pPr/>
              <a:t>22</a:t>
            </a:fld>
            <a:endParaRPr lang="en-US"/>
          </a:p>
        </p:txBody>
      </p:sp>
    </p:spTree>
    <p:custDataLst>
      <p:tags r:id="rId1"/>
    </p:custDataLst>
    <p:extLst>
      <p:ext uri="{BB962C8B-B14F-4D97-AF65-F5344CB8AC3E}">
        <p14:creationId xmlns:p14="http://schemas.microsoft.com/office/powerpoint/2010/main" val="23007934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Color detection: </a:t>
            </a:r>
            <a:r>
              <a:rPr lang="en-US" dirty="0" err="1" smtClean="0"/>
              <a:t>opsins</a:t>
            </a:r>
            <a:endParaRPr lang="en-US" dirty="0"/>
          </a:p>
        </p:txBody>
      </p:sp>
      <p:pic>
        <p:nvPicPr>
          <p:cNvPr id="4099" name="Picture 1" descr="46_09_rods_and_cones-L"/>
          <p:cNvPicPr>
            <a:picLocks noChangeAspect="1" noChangeArrowheads="1"/>
          </p:cNvPicPr>
          <p:nvPr/>
        </p:nvPicPr>
        <p:blipFill rotWithShape="1">
          <a:blip r:embed="rId2">
            <a:extLst>
              <a:ext uri="{28A0092B-C50C-407E-A947-70E740481C1C}">
                <a14:useLocalDpi xmlns:a14="http://schemas.microsoft.com/office/drawing/2010/main" val="0"/>
              </a:ext>
            </a:extLst>
          </a:blip>
          <a:srcRect l="46810" b="35786"/>
          <a:stretch/>
        </p:blipFill>
        <p:spPr bwMode="auto">
          <a:xfrm>
            <a:off x="4151312" y="1447800"/>
            <a:ext cx="4992688" cy="4110376"/>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7" descr="46_12_opsin_absorption-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4049806" cy="40899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6"/>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7"/>
          <p:cNvSpPr>
            <a:spLocks noChangeArrowheads="1"/>
          </p:cNvSpPr>
          <p:nvPr/>
        </p:nvSpPr>
        <p:spPr bwMode="auto">
          <a:xfrm>
            <a:off x="0" y="2867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8"/>
          <p:cNvSpPr>
            <a:spLocks noChangeArrowheads="1"/>
          </p:cNvSpPr>
          <p:nvPr/>
        </p:nvSpPr>
        <p:spPr bwMode="auto">
          <a:xfrm>
            <a:off x="0" y="7181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t/>
            </a:r>
            <a:br>
              <a:rPr kumimoji="0" lang="en-US" sz="11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b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p:nvPr/>
        </p:nvSpPr>
        <p:spPr>
          <a:xfrm>
            <a:off x="14785" y="5867400"/>
            <a:ext cx="4572000" cy="923330"/>
          </a:xfrm>
          <a:prstGeom prst="rect">
            <a:avLst/>
          </a:prstGeom>
        </p:spPr>
        <p:txBody>
          <a:bodyPr>
            <a:spAutoFit/>
          </a:bodyPr>
          <a:lstStyle/>
          <a:p>
            <a:r>
              <a:rPr lang="en-US" dirty="0"/>
              <a:t>Different </a:t>
            </a:r>
            <a:r>
              <a:rPr lang="en-US" dirty="0" err="1"/>
              <a:t>opsins</a:t>
            </a:r>
            <a:r>
              <a:rPr lang="en-US" dirty="0"/>
              <a:t> are sensitive to different wavelengths of </a:t>
            </a:r>
            <a:r>
              <a:rPr lang="en-US" dirty="0" smtClean="0"/>
              <a:t>light</a:t>
            </a:r>
          </a:p>
          <a:p>
            <a:r>
              <a:rPr lang="en-US" dirty="0" smtClean="0"/>
              <a:t>All </a:t>
            </a:r>
            <a:r>
              <a:rPr lang="en-US" dirty="0" err="1" smtClean="0"/>
              <a:t>opsins</a:t>
            </a:r>
            <a:r>
              <a:rPr lang="en-US" dirty="0" smtClean="0"/>
              <a:t> contain the same retinal</a:t>
            </a:r>
            <a:endParaRPr lang="en-US" dirty="0"/>
          </a:p>
        </p:txBody>
      </p:sp>
      <p:sp>
        <p:nvSpPr>
          <p:cNvPr id="8" name="Slide Number Placeholder 7"/>
          <p:cNvSpPr>
            <a:spLocks noGrp="1"/>
          </p:cNvSpPr>
          <p:nvPr>
            <p:ph type="sldNum" sz="quarter" idx="12"/>
          </p:nvPr>
        </p:nvSpPr>
        <p:spPr/>
        <p:txBody>
          <a:bodyPr/>
          <a:lstStyle/>
          <a:p>
            <a:fld id="{DEFB50D9-E5C2-4B54-9B00-BF98CE3B4DE4}" type="slidenum">
              <a:rPr lang="en-US" smtClean="0"/>
              <a:pPr/>
              <a:t>23</a:t>
            </a:fld>
            <a:endParaRPr lang="en-US"/>
          </a:p>
        </p:txBody>
      </p:sp>
    </p:spTree>
    <p:extLst>
      <p:ext uri="{BB962C8B-B14F-4D97-AF65-F5344CB8AC3E}">
        <p14:creationId xmlns:p14="http://schemas.microsoft.com/office/powerpoint/2010/main" val="24320649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normAutofit fontScale="90000"/>
          </a:bodyPr>
          <a:lstStyle/>
          <a:p>
            <a:r>
              <a:rPr lang="en-US" dirty="0" smtClean="0"/>
              <a:t>Chemoreceptors: Taste</a:t>
            </a:r>
            <a:endParaRPr lang="en-US" dirty="0"/>
          </a:p>
        </p:txBody>
      </p:sp>
      <p:pic>
        <p:nvPicPr>
          <p:cNvPr id="7169" name="Picture 2" descr="50_13SweetReceptor-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 y="838200"/>
            <a:ext cx="5484416" cy="55131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4"/>
          <p:cNvSpPr>
            <a:spLocks noChangeArrowheads="1"/>
          </p:cNvSpPr>
          <p:nvPr/>
        </p:nvSpPr>
        <p:spPr bwMode="auto">
          <a:xfrm>
            <a:off x="0" y="411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5"/>
          <p:cNvSpPr>
            <a:spLocks noChangeArrowheads="1"/>
          </p:cNvSpPr>
          <p:nvPr/>
        </p:nvSpPr>
        <p:spPr bwMode="auto">
          <a:xfrm>
            <a:off x="0" y="777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6"/>
          <p:cNvSpPr txBox="1">
            <a:spLocks noChangeArrowheads="1"/>
          </p:cNvSpPr>
          <p:nvPr/>
        </p:nvSpPr>
        <p:spPr>
          <a:xfrm>
            <a:off x="5486400" y="1118265"/>
            <a:ext cx="3733800" cy="4953000"/>
          </a:xfrm>
          <a:prstGeom prst="rect">
            <a:avLst/>
          </a:prstGeom>
        </p:spPr>
        <p:txBody>
          <a:bodyPr lIns="45720" rIns="45720">
            <a:normAutofit fontScale="92500"/>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indent="0">
              <a:spcBef>
                <a:spcPct val="50000"/>
              </a:spcBef>
              <a:buFontTx/>
              <a:buNone/>
            </a:pPr>
            <a:r>
              <a:rPr lang="en-US" sz="2400" kern="0" dirty="0" smtClean="0"/>
              <a:t>Specific molecules bind to receptor proteins in the membranes of the microvilli.</a:t>
            </a:r>
          </a:p>
          <a:p>
            <a:pPr indent="0">
              <a:spcBef>
                <a:spcPct val="50000"/>
              </a:spcBef>
              <a:buFontTx/>
              <a:buNone/>
            </a:pPr>
            <a:r>
              <a:rPr lang="en-US" sz="2400" kern="0" dirty="0" smtClean="0"/>
              <a:t>The cell is depolarized (pathway varies with receptor cell), which stimulates release of neurotransmitter.</a:t>
            </a:r>
          </a:p>
          <a:p>
            <a:pPr indent="0">
              <a:spcBef>
                <a:spcPct val="50000"/>
              </a:spcBef>
              <a:buFontTx/>
              <a:buNone/>
            </a:pPr>
            <a:r>
              <a:rPr lang="en-US" sz="2400" kern="0" dirty="0" smtClean="0"/>
              <a:t>The neurotransmitter is received by dendrites of nearby sensory neurons, the action potential fires and is carried to the CNS.</a:t>
            </a:r>
          </a:p>
          <a:p>
            <a:pPr indent="0"/>
            <a:endParaRPr lang="en-US" kern="0" dirty="0" smtClean="0"/>
          </a:p>
        </p:txBody>
      </p:sp>
      <p:sp>
        <p:nvSpPr>
          <p:cNvPr id="6" name="Slide Number Placeholder 5"/>
          <p:cNvSpPr>
            <a:spLocks noGrp="1"/>
          </p:cNvSpPr>
          <p:nvPr>
            <p:ph type="sldNum" sz="quarter" idx="12"/>
          </p:nvPr>
        </p:nvSpPr>
        <p:spPr/>
        <p:txBody>
          <a:bodyPr/>
          <a:lstStyle/>
          <a:p>
            <a:fld id="{DEFB50D9-E5C2-4B54-9B00-BF98CE3B4DE4}" type="slidenum">
              <a:rPr lang="en-US" smtClean="0"/>
              <a:pPr/>
              <a:t>24</a:t>
            </a:fld>
            <a:endParaRPr lang="en-US"/>
          </a:p>
        </p:txBody>
      </p:sp>
    </p:spTree>
    <p:extLst>
      <p:ext uri="{BB962C8B-B14F-4D97-AF65-F5344CB8AC3E}">
        <p14:creationId xmlns:p14="http://schemas.microsoft.com/office/powerpoint/2010/main" val="6795184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r>
              <a:rPr lang="en-US" dirty="0" smtClean="0"/>
              <a:t>Detection of different tastes</a:t>
            </a:r>
            <a:endParaRPr lang="en-US" dirty="0"/>
          </a:p>
        </p:txBody>
      </p:sp>
      <p:pic>
        <p:nvPicPr>
          <p:cNvPr id="7170" name="Picture 11" descr="50_24_HumTasteReceptors-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4292600" cy="5135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4"/>
          <p:cNvSpPr>
            <a:spLocks noChangeArrowheads="1"/>
          </p:cNvSpPr>
          <p:nvPr/>
        </p:nvSpPr>
        <p:spPr bwMode="auto">
          <a:xfrm>
            <a:off x="0" y="411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5"/>
          <p:cNvSpPr>
            <a:spLocks noChangeArrowheads="1"/>
          </p:cNvSpPr>
          <p:nvPr/>
        </p:nvSpPr>
        <p:spPr bwMode="auto">
          <a:xfrm>
            <a:off x="0" y="777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8" name="Picture 8" descr="Laurie Grace">
            <a:hlinkClick r:id="rId4"/>
          </p:cNvPr>
          <p:cNvPicPr>
            <a:picLocks noChangeAspect="1" noChangeArrowheads="1"/>
          </p:cNvPicPr>
          <p:nvPr/>
        </p:nvPicPr>
        <p:blipFill>
          <a:blip r:embed="rId5" cstate="print"/>
          <a:srcRect/>
          <a:stretch>
            <a:fillRect/>
          </a:stretch>
        </p:blipFill>
        <p:spPr bwMode="auto">
          <a:xfrm>
            <a:off x="5486400" y="914400"/>
            <a:ext cx="3196404" cy="3333750"/>
          </a:xfrm>
          <a:prstGeom prst="rect">
            <a:avLst/>
          </a:prstGeom>
          <a:noFill/>
          <a:ln w="9525">
            <a:noFill/>
            <a:miter lim="800000"/>
            <a:headEnd/>
            <a:tailEnd/>
          </a:ln>
        </p:spPr>
      </p:pic>
      <p:sp>
        <p:nvSpPr>
          <p:cNvPr id="6" name="TextBox 5"/>
          <p:cNvSpPr txBox="1"/>
          <p:nvPr/>
        </p:nvSpPr>
        <p:spPr>
          <a:xfrm>
            <a:off x="5638800" y="4343400"/>
            <a:ext cx="3124200" cy="2031325"/>
          </a:xfrm>
          <a:prstGeom prst="rect">
            <a:avLst/>
          </a:prstGeom>
          <a:noFill/>
        </p:spPr>
        <p:txBody>
          <a:bodyPr wrap="square" rtlCol="0">
            <a:spAutoFit/>
          </a:bodyPr>
          <a:lstStyle/>
          <a:p>
            <a:r>
              <a:rPr lang="en-US" dirty="0" smtClean="0"/>
              <a:t>The “taste map” has been debunked since 1974</a:t>
            </a:r>
          </a:p>
          <a:p>
            <a:endParaRPr lang="en-US" dirty="0" smtClean="0"/>
          </a:p>
          <a:p>
            <a:r>
              <a:rPr lang="en-US" dirty="0"/>
              <a:t>http://www.livescience.com/7113-tongue-map-tasteless-myth-debunked.html</a:t>
            </a:r>
          </a:p>
          <a:p>
            <a:endParaRPr lang="en-US" dirty="0"/>
          </a:p>
        </p:txBody>
      </p:sp>
      <p:sp>
        <p:nvSpPr>
          <p:cNvPr id="7" name="TextBox 6"/>
          <p:cNvSpPr txBox="1"/>
          <p:nvPr/>
        </p:nvSpPr>
        <p:spPr>
          <a:xfrm>
            <a:off x="368146" y="6248400"/>
            <a:ext cx="8528297" cy="523220"/>
          </a:xfrm>
          <a:prstGeom prst="rect">
            <a:avLst/>
          </a:prstGeom>
          <a:noFill/>
        </p:spPr>
        <p:txBody>
          <a:bodyPr wrap="none" rtlCol="0">
            <a:spAutoFit/>
          </a:bodyPr>
          <a:lstStyle/>
          <a:p>
            <a:r>
              <a:rPr lang="en-US" sz="2800" dirty="0" smtClean="0"/>
              <a:t>Spiciness is detected by chemical-sensitive nociceptors</a:t>
            </a:r>
            <a:endParaRPr lang="en-US" sz="2800" dirty="0"/>
          </a:p>
        </p:txBody>
      </p:sp>
      <p:sp>
        <p:nvSpPr>
          <p:cNvPr id="9" name="Slide Number Placeholder 8"/>
          <p:cNvSpPr>
            <a:spLocks noGrp="1"/>
          </p:cNvSpPr>
          <p:nvPr>
            <p:ph type="sldNum" sz="quarter" idx="12"/>
          </p:nvPr>
        </p:nvSpPr>
        <p:spPr/>
        <p:txBody>
          <a:bodyPr/>
          <a:lstStyle/>
          <a:p>
            <a:fld id="{DEFB50D9-E5C2-4B54-9B00-BF98CE3B4DE4}" type="slidenum">
              <a:rPr lang="en-US" smtClean="0"/>
              <a:pPr/>
              <a:t>25</a:t>
            </a:fld>
            <a:endParaRPr lang="en-US"/>
          </a:p>
        </p:txBody>
      </p:sp>
    </p:spTree>
    <p:extLst>
      <p:ext uri="{BB962C8B-B14F-4D97-AF65-F5344CB8AC3E}">
        <p14:creationId xmlns:p14="http://schemas.microsoft.com/office/powerpoint/2010/main" val="306957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normAutofit fontScale="90000"/>
          </a:bodyPr>
          <a:lstStyle/>
          <a:p>
            <a:r>
              <a:rPr lang="en-US" dirty="0" smtClean="0"/>
              <a:t>Chemoreceptors: Smell</a:t>
            </a:r>
            <a:endParaRPr lang="en-US" dirty="0"/>
          </a:p>
        </p:txBody>
      </p:sp>
      <p:pic>
        <p:nvPicPr>
          <p:cNvPr id="8195" name="Picture 12" descr="46_14_human_nos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9" y="482431"/>
            <a:ext cx="9078180" cy="34799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6"/>
          <p:cNvSpPr>
            <a:spLocks noChangeArrowheads="1"/>
          </p:cNvSpPr>
          <p:nvPr/>
        </p:nvSpPr>
        <p:spPr bwMode="auto">
          <a:xfrm>
            <a:off x="0" y="5438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 name="Picture 14" descr="http://www.macalester.edu/academics/psychology/whathap/ubnrp/smell/cili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810000"/>
            <a:ext cx="2743200" cy="29980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0" y="6412468"/>
            <a:ext cx="6248400" cy="369332"/>
          </a:xfrm>
          <a:prstGeom prst="rect">
            <a:avLst/>
          </a:prstGeom>
          <a:noFill/>
        </p:spPr>
        <p:txBody>
          <a:bodyPr wrap="square" rtlCol="0">
            <a:spAutoFit/>
          </a:bodyPr>
          <a:lstStyle/>
          <a:p>
            <a:r>
              <a:rPr lang="en-US" dirty="0" smtClean="0"/>
              <a:t>How is signal transduction different between taste and smell?</a:t>
            </a:r>
            <a:endParaRPr lang="en-US" dirty="0"/>
          </a:p>
        </p:txBody>
      </p:sp>
      <p:sp>
        <p:nvSpPr>
          <p:cNvPr id="10" name="Rectangle 8"/>
          <p:cNvSpPr txBox="1">
            <a:spLocks noChangeArrowheads="1"/>
          </p:cNvSpPr>
          <p:nvPr/>
        </p:nvSpPr>
        <p:spPr>
          <a:xfrm>
            <a:off x="0" y="3950732"/>
            <a:ext cx="6248400" cy="2297668"/>
          </a:xfrm>
          <a:prstGeom prst="rect">
            <a:avLst/>
          </a:prstGeom>
        </p:spPr>
        <p:txBody>
          <a:bodyPr lIns="45720" rIns="45720">
            <a:noAutofit/>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indent="0">
              <a:spcBef>
                <a:spcPct val="0"/>
              </a:spcBef>
              <a:buFontTx/>
              <a:buNone/>
            </a:pPr>
            <a:r>
              <a:rPr lang="en-US" sz="2000" kern="0" dirty="0" smtClean="0"/>
              <a:t>Odorant molecules diffuse through mucus film at roof of nasal opening.</a:t>
            </a:r>
          </a:p>
          <a:p>
            <a:pPr indent="0">
              <a:spcBef>
                <a:spcPct val="0"/>
              </a:spcBef>
              <a:buFontTx/>
              <a:buNone/>
            </a:pPr>
            <a:endParaRPr lang="en-US" sz="700" kern="0" dirty="0" smtClean="0"/>
          </a:p>
          <a:p>
            <a:pPr indent="0">
              <a:spcBef>
                <a:spcPct val="0"/>
              </a:spcBef>
              <a:buFontTx/>
              <a:buNone/>
            </a:pPr>
            <a:r>
              <a:rPr lang="en-US" sz="2000" kern="0" dirty="0" smtClean="0"/>
              <a:t>Odorants bind to specific receptor proteins which activate a G-protein, stimulating sodium channels to open. </a:t>
            </a:r>
          </a:p>
          <a:p>
            <a:pPr indent="0">
              <a:spcBef>
                <a:spcPct val="0"/>
              </a:spcBef>
              <a:buFontTx/>
              <a:buNone/>
            </a:pPr>
            <a:endParaRPr lang="en-US" sz="700" kern="0" dirty="0" smtClean="0"/>
          </a:p>
          <a:p>
            <a:pPr indent="0">
              <a:spcBef>
                <a:spcPct val="0"/>
              </a:spcBef>
              <a:buFontTx/>
              <a:buNone/>
            </a:pPr>
            <a:r>
              <a:rPr lang="en-US" sz="2000" kern="0" dirty="0" smtClean="0"/>
              <a:t>Action potential is fired and carried to olfactory bulbs in brain.</a:t>
            </a:r>
          </a:p>
          <a:p>
            <a:pPr indent="0"/>
            <a:endParaRPr lang="en-US" sz="2400" kern="0" dirty="0" smtClean="0"/>
          </a:p>
        </p:txBody>
      </p:sp>
      <p:sp>
        <p:nvSpPr>
          <p:cNvPr id="6" name="Slide Number Placeholder 5"/>
          <p:cNvSpPr>
            <a:spLocks noGrp="1"/>
          </p:cNvSpPr>
          <p:nvPr>
            <p:ph type="sldNum" sz="quarter" idx="12"/>
          </p:nvPr>
        </p:nvSpPr>
        <p:spPr/>
        <p:txBody>
          <a:bodyPr/>
          <a:lstStyle/>
          <a:p>
            <a:fld id="{DEFB50D9-E5C2-4B54-9B00-BF98CE3B4DE4}" type="slidenum">
              <a:rPr lang="en-US" smtClean="0"/>
              <a:pPr/>
              <a:t>26</a:t>
            </a:fld>
            <a:endParaRPr lang="en-US"/>
          </a:p>
        </p:txBody>
      </p:sp>
    </p:spTree>
    <p:extLst>
      <p:ext uri="{BB962C8B-B14F-4D97-AF65-F5344CB8AC3E}">
        <p14:creationId xmlns:p14="http://schemas.microsoft.com/office/powerpoint/2010/main" val="252097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685800"/>
          </a:xfrm>
        </p:spPr>
        <p:txBody>
          <a:bodyPr>
            <a:normAutofit fontScale="90000"/>
          </a:bodyPr>
          <a:lstStyle/>
          <a:p>
            <a:r>
              <a:rPr lang="en-US" dirty="0" smtClean="0"/>
              <a:t>Flavor: Taste and Smell</a:t>
            </a:r>
            <a:endParaRPr lang="en-US" dirty="0"/>
          </a:p>
        </p:txBody>
      </p:sp>
      <p:pic>
        <p:nvPicPr>
          <p:cNvPr id="8193" name="Picture 13" descr="http://3.bp.blogspot.com/-iBtQ4T7CuwI/UHO58key6mI/AAAAAAAAATY/Wb1h0H6UZ3A/s1600/olfa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065502"/>
            <a:ext cx="4867689" cy="55512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6"/>
          <p:cNvSpPr>
            <a:spLocks noChangeArrowheads="1"/>
          </p:cNvSpPr>
          <p:nvPr/>
        </p:nvSpPr>
        <p:spPr bwMode="auto">
          <a:xfrm>
            <a:off x="0" y="5438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txBox="1">
            <a:spLocks noChangeArrowheads="1"/>
          </p:cNvSpPr>
          <p:nvPr/>
        </p:nvSpPr>
        <p:spPr>
          <a:xfrm>
            <a:off x="5257800" y="1224881"/>
            <a:ext cx="3886200" cy="5252119"/>
          </a:xfrm>
          <a:prstGeom prst="rect">
            <a:avLst/>
          </a:prstGeom>
        </p:spPr>
        <p:txBody>
          <a:bodyPr lIns="45720" rIns="45720">
            <a:noAutofit/>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indent="0">
              <a:spcBef>
                <a:spcPct val="50000"/>
              </a:spcBef>
              <a:buFontTx/>
              <a:buNone/>
            </a:pPr>
            <a:r>
              <a:rPr lang="en-US" sz="2400" kern="0" dirty="0" smtClean="0"/>
              <a:t>Our ability to detect and interpret flavor is due to a combination of our gustatory and olfactory senses.</a:t>
            </a:r>
          </a:p>
          <a:p>
            <a:pPr indent="0">
              <a:spcBef>
                <a:spcPct val="50000"/>
              </a:spcBef>
              <a:buFontTx/>
              <a:buNone/>
            </a:pPr>
            <a:r>
              <a:rPr lang="en-US" sz="2400" kern="0" dirty="0" smtClean="0"/>
              <a:t>Taste receptors are responsible for our sense of how salty, sweet, bitter, sour, or savory a food is.</a:t>
            </a:r>
          </a:p>
          <a:p>
            <a:pPr indent="0">
              <a:spcBef>
                <a:spcPct val="50000"/>
              </a:spcBef>
              <a:buFontTx/>
              <a:buNone/>
            </a:pPr>
            <a:r>
              <a:rPr lang="en-US" sz="2400" kern="0" dirty="0" smtClean="0"/>
              <a:t>Olfactory receptors (via </a:t>
            </a:r>
            <a:r>
              <a:rPr lang="en-US" sz="2400" kern="0" dirty="0" err="1" smtClean="0"/>
              <a:t>retronasal</a:t>
            </a:r>
            <a:r>
              <a:rPr lang="en-US" sz="2400" kern="0" dirty="0" smtClean="0"/>
              <a:t> olfaction) are responsible for the flavor of a food.</a:t>
            </a:r>
            <a:endParaRPr lang="en-US" sz="2400" kern="0" dirty="0"/>
          </a:p>
        </p:txBody>
      </p:sp>
      <p:sp>
        <p:nvSpPr>
          <p:cNvPr id="6" name="Slide Number Placeholder 5"/>
          <p:cNvSpPr>
            <a:spLocks noGrp="1"/>
          </p:cNvSpPr>
          <p:nvPr>
            <p:ph type="sldNum" sz="quarter" idx="12"/>
          </p:nvPr>
        </p:nvSpPr>
        <p:spPr/>
        <p:txBody>
          <a:bodyPr/>
          <a:lstStyle/>
          <a:p>
            <a:fld id="{DEFB50D9-E5C2-4B54-9B00-BF98CE3B4DE4}" type="slidenum">
              <a:rPr lang="en-US" smtClean="0"/>
              <a:pPr/>
              <a:t>27</a:t>
            </a:fld>
            <a:endParaRPr lang="en-US"/>
          </a:p>
        </p:txBody>
      </p:sp>
    </p:spTree>
    <p:extLst>
      <p:ext uri="{BB962C8B-B14F-4D97-AF65-F5344CB8AC3E}">
        <p14:creationId xmlns:p14="http://schemas.microsoft.com/office/powerpoint/2010/main" val="3029269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304800"/>
            <a:ext cx="8077200" cy="685800"/>
          </a:xfrm>
        </p:spPr>
        <p:txBody>
          <a:bodyPr>
            <a:normAutofit fontScale="90000"/>
          </a:bodyPr>
          <a:lstStyle/>
          <a:p>
            <a:r>
              <a:rPr lang="en-US" smtClean="0">
                <a:solidFill>
                  <a:schemeClr val="tx1"/>
                </a:solidFill>
              </a:rPr>
              <a:t>Processing Sensory Information</a:t>
            </a:r>
          </a:p>
        </p:txBody>
      </p:sp>
      <p:sp>
        <p:nvSpPr>
          <p:cNvPr id="6147" name="Rectangle 3"/>
          <p:cNvSpPr>
            <a:spLocks noGrp="1" noChangeArrowheads="1"/>
          </p:cNvSpPr>
          <p:nvPr>
            <p:ph idx="1"/>
          </p:nvPr>
        </p:nvSpPr>
        <p:spPr>
          <a:xfrm>
            <a:off x="685800" y="1524000"/>
            <a:ext cx="8077200" cy="5181600"/>
          </a:xfrm>
        </p:spPr>
        <p:txBody>
          <a:bodyPr>
            <a:normAutofit fontScale="92500"/>
          </a:bodyPr>
          <a:lstStyle/>
          <a:p>
            <a:pPr marL="457200" indent="-457200">
              <a:spcBef>
                <a:spcPct val="0"/>
              </a:spcBef>
            </a:pPr>
            <a:r>
              <a:rPr lang="en-US" sz="2800" dirty="0" smtClean="0">
                <a:solidFill>
                  <a:schemeClr val="accent1"/>
                </a:solidFill>
              </a:rPr>
              <a:t>Transduction</a:t>
            </a:r>
            <a:r>
              <a:rPr lang="en-US" sz="2800" dirty="0" smtClean="0"/>
              <a:t> (conversion to action potential)</a:t>
            </a:r>
          </a:p>
          <a:p>
            <a:pPr marL="457200" indent="-457200">
              <a:spcBef>
                <a:spcPct val="0"/>
              </a:spcBef>
            </a:pPr>
            <a:r>
              <a:rPr lang="en-US" sz="2800" dirty="0" smtClean="0">
                <a:solidFill>
                  <a:schemeClr val="accent1"/>
                </a:solidFill>
              </a:rPr>
              <a:t>Amplification </a:t>
            </a:r>
            <a:r>
              <a:rPr lang="en-US" dirty="0" smtClean="0"/>
              <a:t>of signal within sensory cell</a:t>
            </a:r>
            <a:endParaRPr lang="en-US" sz="2800" dirty="0" smtClean="0">
              <a:solidFill>
                <a:schemeClr val="accent1"/>
              </a:solidFill>
            </a:endParaRPr>
          </a:p>
          <a:p>
            <a:pPr marL="457200" indent="-457200">
              <a:spcBef>
                <a:spcPct val="0"/>
              </a:spcBef>
            </a:pPr>
            <a:r>
              <a:rPr lang="en-US" sz="2800" dirty="0" smtClean="0">
                <a:solidFill>
                  <a:schemeClr val="accent1"/>
                </a:solidFill>
              </a:rPr>
              <a:t>Transmission</a:t>
            </a:r>
            <a:r>
              <a:rPr lang="en-US" sz="2800" dirty="0" smtClean="0"/>
              <a:t> to the CNS</a:t>
            </a:r>
          </a:p>
          <a:p>
            <a:pPr lvl="1">
              <a:spcBef>
                <a:spcPct val="0"/>
              </a:spcBef>
            </a:pPr>
            <a:r>
              <a:rPr lang="en-US" dirty="0" smtClean="0"/>
              <a:t>Signals from </a:t>
            </a:r>
            <a:r>
              <a:rPr lang="en-US" dirty="0" smtClean="0">
                <a:solidFill>
                  <a:schemeClr val="accent1"/>
                </a:solidFill>
              </a:rPr>
              <a:t>different sensory systems </a:t>
            </a:r>
            <a:r>
              <a:rPr lang="en-US" dirty="0" smtClean="0"/>
              <a:t>transmit signals to </a:t>
            </a:r>
            <a:r>
              <a:rPr lang="en-US" dirty="0" smtClean="0">
                <a:solidFill>
                  <a:schemeClr val="accent1"/>
                </a:solidFill>
              </a:rPr>
              <a:t>different parts of the brain</a:t>
            </a:r>
          </a:p>
          <a:p>
            <a:pPr marL="457200" indent="-457200">
              <a:spcBef>
                <a:spcPct val="0"/>
              </a:spcBef>
            </a:pPr>
            <a:r>
              <a:rPr lang="en-US" sz="2800" dirty="0" smtClean="0">
                <a:solidFill>
                  <a:schemeClr val="accent1"/>
                </a:solidFill>
              </a:rPr>
              <a:t>Integration</a:t>
            </a:r>
            <a:r>
              <a:rPr lang="en-US" sz="2800" dirty="0" smtClean="0">
                <a:solidFill>
                  <a:schemeClr val="accent2"/>
                </a:solidFill>
              </a:rPr>
              <a:t> in </a:t>
            </a:r>
            <a:r>
              <a:rPr lang="en-US" dirty="0" smtClean="0"/>
              <a:t>the CNS</a:t>
            </a:r>
            <a:endParaRPr lang="en-US" sz="2800" dirty="0" smtClean="0">
              <a:solidFill>
                <a:schemeClr val="accent2"/>
              </a:solidFill>
            </a:endParaRPr>
          </a:p>
          <a:p>
            <a:pPr lvl="1">
              <a:spcBef>
                <a:spcPct val="0"/>
              </a:spcBef>
            </a:pPr>
            <a:r>
              <a:rPr lang="en-US" dirty="0" smtClean="0">
                <a:solidFill>
                  <a:schemeClr val="accent1"/>
                </a:solidFill>
              </a:rPr>
              <a:t>Incoming signals are integrated </a:t>
            </a:r>
            <a:r>
              <a:rPr lang="en-US" dirty="0" smtClean="0"/>
              <a:t>at the axon hillock via summation of potentials from many receptors</a:t>
            </a:r>
          </a:p>
          <a:p>
            <a:pPr lvl="1"/>
            <a:r>
              <a:rPr lang="en-US" dirty="0" smtClean="0">
                <a:solidFill>
                  <a:schemeClr val="accent1"/>
                </a:solidFill>
              </a:rPr>
              <a:t>Sensory adaptation </a:t>
            </a:r>
            <a:r>
              <a:rPr lang="en-US" dirty="0" smtClean="0"/>
              <a:t>is an important form of integration, in which continued stimulation results in a decrease in responsiveness (you stop noticing that you’re wearing clothes after a while)</a:t>
            </a:r>
          </a:p>
          <a:p>
            <a:pPr marL="457200" indent="-457200"/>
            <a:r>
              <a:rPr lang="en-US" dirty="0" smtClean="0">
                <a:solidFill>
                  <a:schemeClr val="accent1"/>
                </a:solidFill>
              </a:rPr>
              <a:t>Response </a:t>
            </a:r>
            <a:r>
              <a:rPr lang="en-US" sz="2800" dirty="0" smtClean="0"/>
              <a:t>(often motor output)</a:t>
            </a:r>
          </a:p>
          <a:p>
            <a:pPr marL="457200" indent="-457200"/>
            <a:r>
              <a:rPr lang="en-US" dirty="0" smtClean="0"/>
              <a:t>Receptor cells may </a:t>
            </a:r>
            <a:r>
              <a:rPr lang="en-US" dirty="0" smtClean="0">
                <a:solidFill>
                  <a:schemeClr val="accent1"/>
                </a:solidFill>
              </a:rPr>
              <a:t>depolarize or hyperpolarize </a:t>
            </a:r>
            <a:r>
              <a:rPr lang="en-US" dirty="0" smtClean="0"/>
              <a:t>in response to stimulus </a:t>
            </a:r>
            <a:endParaRPr lang="en-US" sz="2800" dirty="0" smtClean="0"/>
          </a:p>
        </p:txBody>
      </p:sp>
      <p:sp>
        <p:nvSpPr>
          <p:cNvPr id="2" name="Slide Number Placeholder 1"/>
          <p:cNvSpPr>
            <a:spLocks noGrp="1"/>
          </p:cNvSpPr>
          <p:nvPr>
            <p:ph type="sldNum" sz="quarter" idx="12"/>
          </p:nvPr>
        </p:nvSpPr>
        <p:spPr/>
        <p:txBody>
          <a:bodyPr/>
          <a:lstStyle/>
          <a:p>
            <a:fld id="{DEFB50D9-E5C2-4B54-9B00-BF98CE3B4DE4}" type="slidenum">
              <a:rPr lang="en-US" smtClean="0"/>
              <a:pPr/>
              <a:t>3</a:t>
            </a:fld>
            <a:endParaRPr lang="en-US"/>
          </a:p>
        </p:txBody>
      </p:sp>
    </p:spTree>
    <p:custDataLst>
      <p:tags r:id="rId1"/>
    </p:custDataLst>
    <p:extLst>
      <p:ext uri="{BB962C8B-B14F-4D97-AF65-F5344CB8AC3E}">
        <p14:creationId xmlns:p14="http://schemas.microsoft.com/office/powerpoint/2010/main" val="304459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4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2" descr="figure 45-01a"/>
          <p:cNvPicPr>
            <a:picLocks noChangeAspect="1" noChangeArrowheads="1"/>
          </p:cNvPicPr>
          <p:nvPr/>
        </p:nvPicPr>
        <p:blipFill rotWithShape="1">
          <a:blip r:embed="rId4" cstate="print"/>
          <a:srcRect r="33333"/>
          <a:stretch/>
        </p:blipFill>
        <p:spPr bwMode="auto">
          <a:xfrm>
            <a:off x="635000" y="1525588"/>
            <a:ext cx="3708400" cy="3165475"/>
          </a:xfrm>
          <a:prstGeom prst="rect">
            <a:avLst/>
          </a:prstGeom>
          <a:noFill/>
          <a:ln w="9525">
            <a:noFill/>
            <a:miter lim="800000"/>
            <a:headEnd/>
            <a:tailEnd/>
          </a:ln>
        </p:spPr>
      </p:pic>
      <p:pic>
        <p:nvPicPr>
          <p:cNvPr id="1028" name="Picture 3" descr="figure 45-01b"/>
          <p:cNvPicPr>
            <a:picLocks noChangeAspect="1" noChangeArrowheads="1"/>
          </p:cNvPicPr>
          <p:nvPr/>
        </p:nvPicPr>
        <p:blipFill>
          <a:blip r:embed="rId5" cstate="print"/>
          <a:srcRect/>
          <a:stretch>
            <a:fillRect/>
          </a:stretch>
        </p:blipFill>
        <p:spPr bwMode="auto">
          <a:xfrm>
            <a:off x="4343400" y="1563688"/>
            <a:ext cx="4114800" cy="3236912"/>
          </a:xfrm>
          <a:prstGeom prst="rect">
            <a:avLst/>
          </a:prstGeom>
          <a:noFill/>
          <a:ln w="9525">
            <a:noFill/>
            <a:miter lim="800000"/>
            <a:headEnd/>
            <a:tailEnd/>
          </a:ln>
        </p:spPr>
      </p:pic>
      <p:sp>
        <p:nvSpPr>
          <p:cNvPr id="1029" name="Rectangle 9"/>
          <p:cNvSpPr>
            <a:spLocks noGrp="1" noChangeArrowheads="1"/>
          </p:cNvSpPr>
          <p:nvPr>
            <p:ph type="title"/>
          </p:nvPr>
        </p:nvSpPr>
        <p:spPr>
          <a:xfrm>
            <a:off x="228600" y="0"/>
            <a:ext cx="8686800" cy="792163"/>
          </a:xfrm>
        </p:spPr>
        <p:txBody>
          <a:bodyPr>
            <a:normAutofit fontScale="90000"/>
          </a:bodyPr>
          <a:lstStyle/>
          <a:p>
            <a:r>
              <a:rPr lang="en-US" dirty="0" smtClean="0"/>
              <a:t>Types of sensory receptor cells</a:t>
            </a:r>
          </a:p>
        </p:txBody>
      </p:sp>
      <p:sp>
        <p:nvSpPr>
          <p:cNvPr id="5" name="TextBox 4"/>
          <p:cNvSpPr txBox="1"/>
          <p:nvPr/>
        </p:nvSpPr>
        <p:spPr>
          <a:xfrm>
            <a:off x="3401838" y="5390634"/>
            <a:ext cx="4028667" cy="369332"/>
          </a:xfrm>
          <a:prstGeom prst="rect">
            <a:avLst/>
          </a:prstGeom>
          <a:noFill/>
        </p:spPr>
        <p:txBody>
          <a:bodyPr wrap="none" rtlCol="0">
            <a:spAutoFit/>
          </a:bodyPr>
          <a:lstStyle/>
          <a:p>
            <a:r>
              <a:rPr lang="en-US" dirty="0" smtClean="0"/>
              <a:t>Not shown: nociceptor (tissue damage)</a:t>
            </a:r>
            <a:endParaRPr lang="en-US" dirty="0"/>
          </a:p>
        </p:txBody>
      </p:sp>
      <p:sp>
        <p:nvSpPr>
          <p:cNvPr id="2" name="Slide Number Placeholder 1"/>
          <p:cNvSpPr>
            <a:spLocks noGrp="1"/>
          </p:cNvSpPr>
          <p:nvPr>
            <p:ph type="sldNum" sz="quarter" idx="12"/>
          </p:nvPr>
        </p:nvSpPr>
        <p:spPr/>
        <p:txBody>
          <a:bodyPr/>
          <a:lstStyle/>
          <a:p>
            <a:fld id="{DEFB50D9-E5C2-4B54-9B00-BF98CE3B4DE4}" type="slidenum">
              <a:rPr lang="en-US" smtClean="0"/>
              <a:pPr/>
              <a:t>4</a:t>
            </a:fld>
            <a:endParaRPr lang="en-US"/>
          </a:p>
        </p:txBody>
      </p:sp>
    </p:spTree>
    <p:custDataLst>
      <p:tags r:id="rId1"/>
    </p:custDataLst>
    <p:extLst>
      <p:ext uri="{BB962C8B-B14F-4D97-AF65-F5344CB8AC3E}">
        <p14:creationId xmlns:p14="http://schemas.microsoft.com/office/powerpoint/2010/main" val="3627097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9"/>
          <p:cNvSpPr>
            <a:spLocks noGrp="1" noChangeArrowheads="1"/>
          </p:cNvSpPr>
          <p:nvPr>
            <p:ph type="title"/>
          </p:nvPr>
        </p:nvSpPr>
        <p:spPr>
          <a:xfrm>
            <a:off x="228600" y="0"/>
            <a:ext cx="8686800" cy="792163"/>
          </a:xfrm>
        </p:spPr>
        <p:txBody>
          <a:bodyPr>
            <a:normAutofit fontScale="90000"/>
          </a:bodyPr>
          <a:lstStyle/>
          <a:p>
            <a:r>
              <a:rPr lang="en-US" dirty="0" smtClean="0"/>
              <a:t>Types of sensory receptor cells</a:t>
            </a:r>
          </a:p>
        </p:txBody>
      </p:sp>
      <p:pic>
        <p:nvPicPr>
          <p:cNvPr id="4098" name="Picture 2" descr="C:\Users\Shana\Documents\Instructor Resources\Campbell Resources\Chapter_50\B_Jpeg_Images\_50_Labeled_Images\50_03SensReceptClasses-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00" y="1066800"/>
            <a:ext cx="6907176" cy="5476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DEFB50D9-E5C2-4B54-9B00-BF98CE3B4DE4}" type="slidenum">
              <a:rPr lang="en-US" smtClean="0"/>
              <a:pPr/>
              <a:t>5</a:t>
            </a:fld>
            <a:endParaRPr lang="en-US"/>
          </a:p>
        </p:txBody>
      </p:sp>
    </p:spTree>
    <p:custDataLst>
      <p:tags r:id="rId1"/>
    </p:custDataLst>
    <p:extLst>
      <p:ext uri="{BB962C8B-B14F-4D97-AF65-F5344CB8AC3E}">
        <p14:creationId xmlns:p14="http://schemas.microsoft.com/office/powerpoint/2010/main" val="22493327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752600"/>
          </a:xfrm>
        </p:spPr>
        <p:txBody>
          <a:bodyPr>
            <a:normAutofit fontScale="90000"/>
          </a:bodyPr>
          <a:lstStyle/>
          <a:p>
            <a:r>
              <a:rPr lang="en-US" dirty="0" smtClean="0"/>
              <a:t>Sensory reception and transduction:</a:t>
            </a:r>
            <a:r>
              <a:rPr lang="en-US" dirty="0"/>
              <a:t/>
            </a:r>
            <a:br>
              <a:rPr lang="en-US" dirty="0"/>
            </a:br>
            <a:r>
              <a:rPr lang="en-US" sz="4000" dirty="0" smtClean="0"/>
              <a:t>touch, hearing, pain, </a:t>
            </a:r>
            <a:r>
              <a:rPr lang="en-US" sz="4000" dirty="0"/>
              <a:t>sight, </a:t>
            </a:r>
            <a:r>
              <a:rPr lang="en-US" sz="4000" dirty="0" smtClean="0"/>
              <a:t>smell</a:t>
            </a:r>
            <a:br>
              <a:rPr lang="en-US" sz="4000" dirty="0" smtClean="0"/>
            </a:br>
            <a:r>
              <a:rPr lang="en-US" sz="3600" dirty="0" smtClean="0"/>
              <a:t>(Questions you should answer for each system)</a:t>
            </a:r>
            <a:endParaRPr lang="en-US" sz="3600" dirty="0"/>
          </a:p>
        </p:txBody>
      </p:sp>
      <p:sp>
        <p:nvSpPr>
          <p:cNvPr id="3" name="Content Placeholder 2"/>
          <p:cNvSpPr>
            <a:spLocks noGrp="1"/>
          </p:cNvSpPr>
          <p:nvPr>
            <p:ph idx="1"/>
          </p:nvPr>
        </p:nvSpPr>
        <p:spPr>
          <a:xfrm>
            <a:off x="457200" y="2255837"/>
            <a:ext cx="8229600" cy="4144963"/>
          </a:xfrm>
        </p:spPr>
        <p:txBody>
          <a:bodyPr/>
          <a:lstStyle/>
          <a:p>
            <a:pPr marL="457200" indent="-457200"/>
            <a:r>
              <a:rPr lang="en-US" dirty="0" smtClean="0"/>
              <a:t>What is the stimulus?</a:t>
            </a:r>
          </a:p>
          <a:p>
            <a:pPr marL="457200" indent="-457200"/>
            <a:r>
              <a:rPr lang="en-US" dirty="0" smtClean="0"/>
              <a:t>What type of receptor?</a:t>
            </a:r>
          </a:p>
          <a:p>
            <a:pPr marL="900684" lvl="1" indent="-342900"/>
            <a:r>
              <a:rPr lang="en-US" dirty="0" smtClean="0"/>
              <a:t>Receptor cell or specialized neuron</a:t>
            </a:r>
          </a:p>
          <a:p>
            <a:pPr marL="457200" indent="-457200"/>
            <a:r>
              <a:rPr lang="en-US" dirty="0" smtClean="0"/>
              <a:t>How is the stimulus transduced into a change in membrane potential?</a:t>
            </a:r>
          </a:p>
          <a:p>
            <a:pPr lvl="1"/>
            <a:r>
              <a:rPr lang="en-US" dirty="0" smtClean="0"/>
              <a:t>What happens when the stimulus is recognized by the receptor?</a:t>
            </a:r>
          </a:p>
          <a:p>
            <a:pPr lvl="1"/>
            <a:r>
              <a:rPr lang="en-US" dirty="0" smtClean="0"/>
              <a:t>How is membrane potential affected in the receptor cell?</a:t>
            </a:r>
          </a:p>
          <a:p>
            <a:pPr marL="457200" indent="-457200"/>
            <a:r>
              <a:rPr lang="en-US" dirty="0" smtClean="0"/>
              <a:t>Action potentials are digital, sensory information is analog. How is the intensity/degree/magnitude of the stimulus relayed to CNS?</a:t>
            </a:r>
          </a:p>
        </p:txBody>
      </p:sp>
      <p:sp>
        <p:nvSpPr>
          <p:cNvPr id="4" name="Slide Number Placeholder 3"/>
          <p:cNvSpPr>
            <a:spLocks noGrp="1"/>
          </p:cNvSpPr>
          <p:nvPr>
            <p:ph type="sldNum" sz="quarter" idx="12"/>
          </p:nvPr>
        </p:nvSpPr>
        <p:spPr/>
        <p:txBody>
          <a:bodyPr/>
          <a:lstStyle/>
          <a:p>
            <a:fld id="{DEFB50D9-E5C2-4B54-9B00-BF98CE3B4DE4}" type="slidenum">
              <a:rPr lang="en-US" smtClean="0"/>
              <a:pPr/>
              <a:t>6</a:t>
            </a:fld>
            <a:endParaRPr lang="en-US"/>
          </a:p>
        </p:txBody>
      </p:sp>
    </p:spTree>
    <p:extLst>
      <p:ext uri="{BB962C8B-B14F-4D97-AF65-F5344CB8AC3E}">
        <p14:creationId xmlns:p14="http://schemas.microsoft.com/office/powerpoint/2010/main" val="3221483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09600"/>
          </a:xfrm>
        </p:spPr>
        <p:txBody>
          <a:bodyPr>
            <a:noAutofit/>
          </a:bodyPr>
          <a:lstStyle/>
          <a:p>
            <a:r>
              <a:rPr lang="en-US" sz="3200" dirty="0" smtClean="0"/>
              <a:t>Mechanoreceptors: Touch</a:t>
            </a:r>
            <a:endParaRPr lang="en-US" sz="3200" dirty="0"/>
          </a:p>
        </p:txBody>
      </p:sp>
      <p:pic>
        <p:nvPicPr>
          <p:cNvPr id="6145" name="Picture 8" descr="50_04_StimIntensCoding-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400" y="609600"/>
            <a:ext cx="4467600" cy="5562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6" name="Picture 10" descr="49_03HumSkinSenseReceptor_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19" y="457200"/>
            <a:ext cx="4544681" cy="5025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50_04_StimIntensCoding-L"/>
          <p:cNvPicPr>
            <a:picLocks noChangeAspect="1" noChangeArrowheads="1"/>
          </p:cNvPicPr>
          <p:nvPr/>
        </p:nvPicPr>
        <p:blipFill rotWithShape="1">
          <a:blip r:embed="rId3">
            <a:extLst>
              <a:ext uri="{28A0092B-C50C-407E-A947-70E740481C1C}">
                <a14:useLocalDpi xmlns:a14="http://schemas.microsoft.com/office/drawing/2010/main" val="0"/>
              </a:ext>
            </a:extLst>
          </a:blip>
          <a:srcRect t="46213"/>
          <a:stretch/>
        </p:blipFill>
        <p:spPr bwMode="auto">
          <a:xfrm>
            <a:off x="4676400" y="3200400"/>
            <a:ext cx="4467600" cy="29919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4400" y="5562600"/>
            <a:ext cx="4572000" cy="1200329"/>
          </a:xfrm>
          <a:prstGeom prst="rect">
            <a:avLst/>
          </a:prstGeom>
        </p:spPr>
        <p:txBody>
          <a:bodyPr>
            <a:spAutoFit/>
          </a:bodyPr>
          <a:lstStyle/>
          <a:p>
            <a:pPr marL="285750" indent="-285750">
              <a:buFont typeface="Arial" panose="020B0604020202020204" pitchFamily="34" charset="0"/>
              <a:buChar char="•"/>
            </a:pPr>
            <a:r>
              <a:rPr lang="en-US" dirty="0" smtClean="0"/>
              <a:t>sense </a:t>
            </a:r>
            <a:r>
              <a:rPr lang="en-US" dirty="0"/>
              <a:t>physical deformation from pressure or </a:t>
            </a:r>
            <a:r>
              <a:rPr lang="en-US" dirty="0" smtClean="0"/>
              <a:t>stretch</a:t>
            </a:r>
          </a:p>
          <a:p>
            <a:pPr marL="285750" indent="-285750">
              <a:buFont typeface="Arial" panose="020B0604020202020204" pitchFamily="34" charset="0"/>
              <a:buChar char="•"/>
            </a:pPr>
            <a:r>
              <a:rPr lang="en-US" b="1" dirty="0" smtClean="0"/>
              <a:t>three mechanisms </a:t>
            </a:r>
            <a:r>
              <a:rPr lang="en-US" dirty="0" smtClean="0"/>
              <a:t>for sensing </a:t>
            </a:r>
            <a:r>
              <a:rPr lang="en-US" dirty="0"/>
              <a:t>amount of pressure</a:t>
            </a:r>
          </a:p>
        </p:txBody>
      </p:sp>
      <p:sp>
        <p:nvSpPr>
          <p:cNvPr id="5" name="Slide Number Placeholder 4"/>
          <p:cNvSpPr>
            <a:spLocks noGrp="1"/>
          </p:cNvSpPr>
          <p:nvPr>
            <p:ph type="sldNum" sz="quarter" idx="12"/>
          </p:nvPr>
        </p:nvSpPr>
        <p:spPr/>
        <p:txBody>
          <a:bodyPr/>
          <a:lstStyle/>
          <a:p>
            <a:fld id="{DEFB50D9-E5C2-4B54-9B00-BF98CE3B4DE4}" type="slidenum">
              <a:rPr lang="en-US" smtClean="0"/>
              <a:pPr/>
              <a:t>7</a:t>
            </a:fld>
            <a:endParaRPr lang="en-US"/>
          </a:p>
        </p:txBody>
      </p:sp>
    </p:spTree>
    <p:extLst>
      <p:ext uri="{BB962C8B-B14F-4D97-AF65-F5344CB8AC3E}">
        <p14:creationId xmlns:p14="http://schemas.microsoft.com/office/powerpoint/2010/main" val="162039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dirty="0" smtClean="0"/>
              <a:t>Mechanoreceptors: hearing</a:t>
            </a:r>
            <a:endParaRPr lang="en-US" dirty="0"/>
          </a:p>
        </p:txBody>
      </p:sp>
      <p:pic>
        <p:nvPicPr>
          <p:cNvPr id="3" name="Picture 3" descr="46_03_hair_cells-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8382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0" y="5486400"/>
            <a:ext cx="7620000" cy="1200329"/>
          </a:xfrm>
          <a:prstGeom prst="rect">
            <a:avLst/>
          </a:prstGeom>
        </p:spPr>
        <p:txBody>
          <a:bodyPr wrap="square">
            <a:spAutoFit/>
          </a:bodyPr>
          <a:lstStyle/>
          <a:p>
            <a:pPr marL="285750" indent="-285750">
              <a:buFont typeface="Arial" panose="020B0604020202020204" pitchFamily="34" charset="0"/>
              <a:buChar char="•"/>
            </a:pPr>
            <a:r>
              <a:rPr lang="en-US" dirty="0"/>
              <a:t>Pressure of sound waves moves </a:t>
            </a:r>
            <a:r>
              <a:rPr lang="en-US" dirty="0" err="1"/>
              <a:t>sterocilia</a:t>
            </a:r>
            <a:r>
              <a:rPr lang="en-US" dirty="0"/>
              <a:t> and </a:t>
            </a:r>
            <a:r>
              <a:rPr lang="en-US" dirty="0" err="1"/>
              <a:t>kinocilium</a:t>
            </a:r>
            <a:endParaRPr lang="en-US" dirty="0"/>
          </a:p>
          <a:p>
            <a:pPr marL="285750" indent="-285750">
              <a:buFont typeface="Arial" panose="020B0604020202020204" pitchFamily="34" charset="0"/>
              <a:buChar char="•"/>
            </a:pPr>
            <a:r>
              <a:rPr lang="en-US" dirty="0"/>
              <a:t>If bent toward </a:t>
            </a:r>
            <a:r>
              <a:rPr lang="en-US" dirty="0" err="1"/>
              <a:t>kinocilium</a:t>
            </a:r>
            <a:r>
              <a:rPr lang="en-US" dirty="0"/>
              <a:t> – </a:t>
            </a:r>
            <a:r>
              <a:rPr lang="en-US" dirty="0" smtClean="0"/>
              <a:t>depolarization occurs</a:t>
            </a:r>
            <a:endParaRPr lang="en-US" dirty="0"/>
          </a:p>
          <a:p>
            <a:pPr marL="285750" indent="-285750">
              <a:buFont typeface="Arial" panose="020B0604020202020204" pitchFamily="34" charset="0"/>
              <a:buChar char="•"/>
            </a:pPr>
            <a:r>
              <a:rPr lang="en-US" dirty="0"/>
              <a:t>Common theme of pressure cells = bending opens ion channels</a:t>
            </a:r>
          </a:p>
          <a:p>
            <a:pPr marL="285750" indent="-285750">
              <a:buFont typeface="Arial" panose="020B0604020202020204" pitchFamily="34" charset="0"/>
              <a:buChar char="•"/>
            </a:pPr>
            <a:r>
              <a:rPr lang="en-US" dirty="0"/>
              <a:t>Hair cells bathed in potassium rich extracellular fluid</a:t>
            </a:r>
          </a:p>
        </p:txBody>
      </p:sp>
      <p:sp>
        <p:nvSpPr>
          <p:cNvPr id="5" name="Slide Number Placeholder 4"/>
          <p:cNvSpPr>
            <a:spLocks noGrp="1"/>
          </p:cNvSpPr>
          <p:nvPr>
            <p:ph type="sldNum" sz="quarter" idx="12"/>
          </p:nvPr>
        </p:nvSpPr>
        <p:spPr/>
        <p:txBody>
          <a:bodyPr/>
          <a:lstStyle/>
          <a:p>
            <a:fld id="{DEFB50D9-E5C2-4B54-9B00-BF98CE3B4DE4}" type="slidenum">
              <a:rPr lang="en-US" smtClean="0"/>
              <a:pPr/>
              <a:t>8</a:t>
            </a:fld>
            <a:endParaRPr lang="en-US"/>
          </a:p>
        </p:txBody>
      </p:sp>
    </p:spTree>
    <p:extLst>
      <p:ext uri="{BB962C8B-B14F-4D97-AF65-F5344CB8AC3E}">
        <p14:creationId xmlns:p14="http://schemas.microsoft.com/office/powerpoint/2010/main" val="87777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1219200"/>
          </a:xfrm>
        </p:spPr>
        <p:txBody>
          <a:bodyPr>
            <a:normAutofit/>
          </a:bodyPr>
          <a:lstStyle/>
          <a:p>
            <a:r>
              <a:rPr lang="en-US" dirty="0" smtClean="0"/>
              <a:t>Structure of the human ear</a:t>
            </a:r>
            <a:endParaRPr lang="en-US" dirty="0"/>
          </a:p>
        </p:txBody>
      </p:sp>
      <p:pic>
        <p:nvPicPr>
          <p:cNvPr id="5" name="Picture 2" descr="D:\Chapter_50\B_Jpeg_Images\50_Labeled_Images\50_08aOverviewEarStruc-L.jpg"/>
          <p:cNvPicPr>
            <a:picLocks noChangeAspect="1" noChangeArrowheads="1"/>
          </p:cNvPicPr>
          <p:nvPr/>
        </p:nvPicPr>
        <p:blipFill>
          <a:blip r:embed="rId3" cstate="print"/>
          <a:srcRect/>
          <a:stretch>
            <a:fillRect/>
          </a:stretch>
        </p:blipFill>
        <p:spPr bwMode="auto">
          <a:xfrm>
            <a:off x="1066800" y="825500"/>
            <a:ext cx="7443788" cy="5880100"/>
          </a:xfrm>
          <a:prstGeom prst="rect">
            <a:avLst/>
          </a:prstGeom>
          <a:noFill/>
          <a:ln w="9525">
            <a:noFill/>
            <a:miter lim="800000"/>
            <a:headEnd/>
            <a:tailEnd/>
          </a:ln>
        </p:spPr>
      </p:pic>
      <p:sp>
        <p:nvSpPr>
          <p:cNvPr id="3" name="TextBox 2"/>
          <p:cNvSpPr txBox="1"/>
          <p:nvPr/>
        </p:nvSpPr>
        <p:spPr>
          <a:xfrm>
            <a:off x="2133600" y="959366"/>
            <a:ext cx="1702710" cy="369332"/>
          </a:xfrm>
          <a:prstGeom prst="rect">
            <a:avLst/>
          </a:prstGeom>
          <a:noFill/>
        </p:spPr>
        <p:txBody>
          <a:bodyPr wrap="none" rtlCol="0">
            <a:spAutoFit/>
          </a:bodyPr>
          <a:lstStyle/>
          <a:p>
            <a:r>
              <a:rPr lang="en-US" dirty="0" smtClean="0"/>
              <a:t>Amplifies signal</a:t>
            </a:r>
            <a:endParaRPr lang="en-US" dirty="0"/>
          </a:p>
        </p:txBody>
      </p:sp>
      <p:sp>
        <p:nvSpPr>
          <p:cNvPr id="6" name="TextBox 5"/>
          <p:cNvSpPr txBox="1"/>
          <p:nvPr/>
        </p:nvSpPr>
        <p:spPr>
          <a:xfrm>
            <a:off x="4038600" y="762000"/>
            <a:ext cx="3509294" cy="369332"/>
          </a:xfrm>
          <a:prstGeom prst="rect">
            <a:avLst/>
          </a:prstGeom>
          <a:noFill/>
        </p:spPr>
        <p:txBody>
          <a:bodyPr wrap="none" rtlCol="0">
            <a:spAutoFit/>
          </a:bodyPr>
          <a:lstStyle/>
          <a:p>
            <a:r>
              <a:rPr lang="en-US" dirty="0" err="1" smtClean="0"/>
              <a:t>Ossicles</a:t>
            </a:r>
            <a:r>
              <a:rPr lang="en-US" dirty="0" smtClean="0"/>
              <a:t> vibrate fluid-filled </a:t>
            </a:r>
            <a:r>
              <a:rPr lang="en-US" dirty="0" err="1" smtClean="0"/>
              <a:t>choclea</a:t>
            </a:r>
            <a:endParaRPr lang="en-US" dirty="0"/>
          </a:p>
        </p:txBody>
      </p:sp>
      <p:sp>
        <p:nvSpPr>
          <p:cNvPr id="4" name="Slide Number Placeholder 3"/>
          <p:cNvSpPr>
            <a:spLocks noGrp="1"/>
          </p:cNvSpPr>
          <p:nvPr>
            <p:ph type="sldNum" sz="quarter" idx="12"/>
          </p:nvPr>
        </p:nvSpPr>
        <p:spPr/>
        <p:txBody>
          <a:bodyPr/>
          <a:lstStyle/>
          <a:p>
            <a:fld id="{DEFB50D9-E5C2-4B54-9B00-BF98CE3B4DE4}" type="slidenum">
              <a:rPr lang="en-US" smtClean="0"/>
              <a:pPr/>
              <a:t>9</a:t>
            </a:fld>
            <a:endParaRPr lang="en-US"/>
          </a:p>
        </p:txBody>
      </p:sp>
    </p:spTree>
    <p:extLst>
      <p:ext uri="{BB962C8B-B14F-4D97-AF65-F5344CB8AC3E}">
        <p14:creationId xmlns:p14="http://schemas.microsoft.com/office/powerpoint/2010/main" val="373788010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2008"/>
  <p:tag name="PPVERSION" val="12.0"/>
  <p:tag name="DELIMITERS" val="3.1"/>
  <p:tag name="SHOWBARVISIBLE" val="True"/>
  <p:tag name="USESECONDARYMONITOR" val="False"/>
  <p:tag name="SAVECSVWITHSESSION" val="True"/>
  <p:tag name="CSVFORMAT" val="0"/>
  <p:tag name="BULLETTYPE" val="3"/>
  <p:tag name="ANSWERNOWSTYLE" val="-1"/>
  <p:tag name="ANSWERNOWTEXT" val="Answer Now"/>
  <p:tag name="COUNTDOWNSTYLE" val="-1"/>
  <p:tag name="RESPCOUNTERSTYLE" val="1"/>
  <p:tag name="RESPCOUNTERFORMAT" val="0"/>
  <p:tag name="RESPTABLESTYLE" val="-1"/>
  <p:tag name="COUNTDOWNSECONDS" val="45"/>
  <p:tag name="INPUTSOURCE" val="1"/>
  <p:tag name="NUMRESPONSES" val="1"/>
  <p:tag name="ALLOWDUPLICATES" val="False"/>
  <p:tag name="BACKUPSESSIONS" val="True"/>
  <p:tag name="BACKUPMAINTENANCE" val="7"/>
  <p:tag name="CHARTVALUEFORMAT" val="0%"/>
  <p:tag name="AUTOADVANCE" val="True"/>
  <p:tag name="REVIEWONLY" val="False"/>
  <p:tag name="ROTATIONINTERVAL" val="2"/>
  <p:tag name="AUTOUPDATEALIASES" val="True"/>
  <p:tag name="STDCHART" val="1"/>
  <p:tag name="RACEENDPOINTS" val="100"/>
  <p:tag name="RACERSMAXDISPLAYED" val="5"/>
  <p:tag name="RACEANIMATIONSPEED" val="3"/>
  <p:tag name="SKIPREMAININGRACESLIDES" val="True"/>
  <p:tag name="PARTICIPANTSINLEADERBOARD" val="10"/>
  <p:tag name="TEAMSINLEADERBOARD" val="5"/>
  <p:tag name="MAXRESPONDERS" val="10"/>
  <p:tag name="BUBBLENAMEVISIBLE" val="True"/>
  <p:tag name="BUBBLESIZEVISIBLE" val="True"/>
  <p:tag name="BUBBLEVALUEFORMAT" val="0.0"/>
  <p:tag name="BUBBLEGROUPING" val="3"/>
  <p:tag name="DEFAULTNUMTEAMS" val="10"/>
  <p:tag name="CUSTOMGRIDBACKCOLOR" val="-722948"/>
  <p:tag name="CUSTOMCELLFORECOLOR" val="-16777216"/>
  <p:tag name="CUSTOMCELLBACKCOLOR1" val="-657956"/>
  <p:tag name="CUSTOMCELLBACKCOLOR2" val="-13395457"/>
  <p:tag name="CUSTOMCELLBACKCOLOR3" val="-268652"/>
  <p:tag name="CUSTOMCELLBACKCOLOR4" val="-8355712"/>
  <p:tag name="USESCHEMECOLORS" val="True"/>
  <p:tag name="DISPLAYNAME" val="True"/>
  <p:tag name="DISPLAYDEVICENUMBER" val="True"/>
  <p:tag name="DISPLAYDEVICEID" val="True"/>
  <p:tag name="GRIDOPACITY" val="90"/>
  <p:tag name="GRIDROTATIONINTERVAL" val="2"/>
  <p:tag name="AUTOSIZEGRID" val="True"/>
  <p:tag name="GRIDSIZE" val="{Width=800, Height=600}"/>
  <p:tag name="GRIDPOSITION" val="1"/>
  <p:tag name="GRIDFONTSIZE" val="12"/>
  <p:tag name="POLLINGCYCLE" val="2"/>
  <p:tag name="CHARTCOLORS" val="2"/>
  <p:tag name="CHARTLABELS" val="0"/>
  <p:tag name="RESETCHARTS" val="True"/>
  <p:tag name="INCLUDENONRESPONDERS" val="False"/>
  <p:tag name="MULTIRESPDIVISOR" val="1"/>
  <p:tag name="INCLUDEPPT" val="True"/>
  <p:tag name="ALLOWUSERFEEDBACK" val="False"/>
  <p:tag name="CORRECTPOINTVALUE" val="2"/>
  <p:tag name="INCORRECTPOINTVALUE" val="1"/>
  <p:tag name="REALTIMEBACKUP" val="False"/>
  <p:tag name="REALTIMEBACKUPPATH" val="(None)"/>
  <p:tag name="ZEROBASED" val="False"/>
  <p:tag name="AUTOADJUSTPARTRANGE" val="True"/>
  <p:tag name="CHARTSCALE" val="True"/>
  <p:tag name="ADVANCEDSETTINGSVIEW" val="False"/>
  <p:tag name="FIBDISPLAYRESULTS" val="True"/>
  <p:tag name="FIBNUMRESULTS" val="5"/>
  <p:tag name="FIBINCLUDEOTHER" val="True"/>
  <p:tag name="FIBDISPLAYKEYWORDS" val="True"/>
  <p:tag name="PRRESPONSE1" val="10"/>
  <p:tag name="PRRESPONSE2" val="9"/>
  <p:tag name="PRRESPONSE3" val="8"/>
  <p:tag name="PRRESPONSE4" val="7"/>
  <p:tag name="PRRESPONSE5" val="6"/>
  <p:tag name="PRRESPONSE6" val="5"/>
  <p:tag name="PRRESPONSE7" val="4"/>
  <p:tag name="PRRESPONSE8" val="3"/>
  <p:tag name="PRRESPONSE9" val="2"/>
  <p:tag name="PRRESPONSE10" val="1"/>
  <p:tag name="SHOWFLASHWARNING" val="True"/>
  <p:tag name="ALWAYSOPENPOLL" val="False"/>
  <p:tag name="POWERPOINTVERSION" val="14.0"/>
  <p:tag name="EXPANDSHOWBAR" val="False"/>
  <p:tag name="TASKPANEKEY" val="1cbfb855-d9a0-46b6-8185-8aa7b05ae1cb"/>
  <p:tag name="TPFULLVERSION" val="4.5.0.2212"/>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S12slides">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S12slides</Template>
  <TotalTime>4668</TotalTime>
  <Words>1945</Words>
  <Application>Microsoft Office PowerPoint</Application>
  <PresentationFormat>On-screen Show (4:3)</PresentationFormat>
  <Paragraphs>250</Paragraphs>
  <Slides>27</Slides>
  <Notes>24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6" baseType="lpstr">
      <vt:lpstr>Arial</vt:lpstr>
      <vt:lpstr>Calibri</vt:lpstr>
      <vt:lpstr>Candara</vt:lpstr>
      <vt:lpstr>Geneva</vt:lpstr>
      <vt:lpstr>Times New Roman</vt:lpstr>
      <vt:lpstr>Verdana</vt:lpstr>
      <vt:lpstr>Wingdings 2</vt:lpstr>
      <vt:lpstr>S12slides</vt:lpstr>
      <vt:lpstr>Photo Editor Photo</vt:lpstr>
      <vt:lpstr>Sensory Mechanisms </vt:lpstr>
      <vt:lpstr>Key Concepts</vt:lpstr>
      <vt:lpstr>Processing Sensory Information</vt:lpstr>
      <vt:lpstr>Types of sensory receptor cells</vt:lpstr>
      <vt:lpstr>Types of sensory receptor cells</vt:lpstr>
      <vt:lpstr>Sensory reception and transduction: touch, hearing, pain, sight, smell (Questions you should answer for each system)</vt:lpstr>
      <vt:lpstr>Mechanoreceptors: Touch</vt:lpstr>
      <vt:lpstr>Mechanoreceptors: hearing</vt:lpstr>
      <vt:lpstr>Structure of the human ear</vt:lpstr>
      <vt:lpstr>Mechanoreceptors: hearing</vt:lpstr>
      <vt:lpstr>Interpreting different pitches: different hair cells respond to different sound frequencies based on their location in the cochlea</vt:lpstr>
      <vt:lpstr>How does the sensory neuron transmit information about volume?</vt:lpstr>
      <vt:lpstr>PowerPoint Presentation</vt:lpstr>
      <vt:lpstr>Reflex arc</vt:lpstr>
      <vt:lpstr>Nociceptors: Pain</vt:lpstr>
      <vt:lpstr>Photoreceptors: Sight</vt:lpstr>
      <vt:lpstr>PowerPoint Presentation</vt:lpstr>
      <vt:lpstr>Cephalopod vs vertebrate eye</vt:lpstr>
      <vt:lpstr>Light detection: retinal</vt:lpstr>
      <vt:lpstr>Signal transduction of light</vt:lpstr>
      <vt:lpstr>Light results in hyperpolarization</vt:lpstr>
      <vt:lpstr>PowerPoint Presentation</vt:lpstr>
      <vt:lpstr>Color detection: opsins</vt:lpstr>
      <vt:lpstr>Chemoreceptors: Taste</vt:lpstr>
      <vt:lpstr>Detection of different tastes</vt:lpstr>
      <vt:lpstr>Chemoreceptors: Smell</vt:lpstr>
      <vt:lpstr>Flavor: Taste and Smell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Neurons and Electrical Messages</dc:title>
  <dc:creator>laucoin3</dc:creator>
  <cp:lastModifiedBy>Garton, David</cp:lastModifiedBy>
  <cp:revision>256</cp:revision>
  <cp:lastPrinted>2013-03-06T13:46:10Z</cp:lastPrinted>
  <dcterms:created xsi:type="dcterms:W3CDTF">2011-10-14T01:17:43Z</dcterms:created>
  <dcterms:modified xsi:type="dcterms:W3CDTF">2017-10-23T22:19:16Z</dcterms:modified>
</cp:coreProperties>
</file>